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311" r:id="rId2"/>
    <p:sldId id="31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313" r:id="rId34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5CE"/>
          </a:solidFill>
        </a:fill>
      </a:tcStyle>
    </a:wholeTbl>
    <a:band2H>
      <a:tcTxStyle/>
      <a:tcStyle>
        <a:tcBdr/>
        <a:fill>
          <a:solidFill>
            <a:srgbClr val="FEF2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3"/>
          </a:solidFill>
        </a:fill>
      </a:tcStyle>
    </a:wholeTbl>
    <a:band2H>
      <a:tcTxStyle/>
      <a:tcStyle>
        <a:tcBdr/>
        <a:fill>
          <a:solidFill>
            <a:srgbClr val="E6EA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DDDD"/>
          </a:solidFill>
        </a:fill>
      </a:tcStyle>
    </a:wholeTbl>
    <a:band2H>
      <a:tcTxStyle/>
      <a:tcStyle>
        <a:tcBdr/>
        <a:fill>
          <a:solidFill>
            <a:srgbClr val="EFEF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CECE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65"/>
    <p:restoredTop sz="94674"/>
  </p:normalViewPr>
  <p:slideViewPr>
    <p:cSldViewPr snapToGrid="0" snapToObjects="1">
      <p:cViewPr varScale="1">
        <p:scale>
          <a:sx n="109" d="100"/>
          <a:sy n="109" d="100"/>
        </p:scale>
        <p:origin x="59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tiff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gif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gif>
</file>

<file path=ppt/media/image50.jpeg>
</file>

<file path=ppt/media/image51.jpeg>
</file>

<file path=ppt/media/image52.jpe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gif>
</file>

<file path=ppt/media/image60.png>
</file>

<file path=ppt/media/image60.tiff>
</file>

<file path=ppt/media/image61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Arial"/>
      </a:defRPr>
    </a:lvl1pPr>
    <a:lvl2pPr indent="228600" defTabSz="457200" latinLnBrk="0">
      <a:defRPr sz="1200">
        <a:latin typeface="+mj-lt"/>
        <a:ea typeface="+mj-ea"/>
        <a:cs typeface="+mj-cs"/>
        <a:sym typeface="Arial"/>
      </a:defRPr>
    </a:lvl2pPr>
    <a:lvl3pPr indent="457200" defTabSz="457200" latinLnBrk="0">
      <a:defRPr sz="1200">
        <a:latin typeface="+mj-lt"/>
        <a:ea typeface="+mj-ea"/>
        <a:cs typeface="+mj-cs"/>
        <a:sym typeface="Arial"/>
      </a:defRPr>
    </a:lvl3pPr>
    <a:lvl4pPr indent="685800" defTabSz="457200" latinLnBrk="0">
      <a:defRPr sz="1200">
        <a:latin typeface="+mj-lt"/>
        <a:ea typeface="+mj-ea"/>
        <a:cs typeface="+mj-cs"/>
        <a:sym typeface="Arial"/>
      </a:defRPr>
    </a:lvl4pPr>
    <a:lvl5pPr indent="914400" defTabSz="457200" latinLnBrk="0">
      <a:defRPr sz="1200">
        <a:latin typeface="+mj-lt"/>
        <a:ea typeface="+mj-ea"/>
        <a:cs typeface="+mj-cs"/>
        <a:sym typeface="Arial"/>
      </a:defRPr>
    </a:lvl5pPr>
    <a:lvl6pPr indent="1143000" defTabSz="457200" latinLnBrk="0">
      <a:defRPr sz="1200">
        <a:latin typeface="+mj-lt"/>
        <a:ea typeface="+mj-ea"/>
        <a:cs typeface="+mj-cs"/>
        <a:sym typeface="Arial"/>
      </a:defRPr>
    </a:lvl6pPr>
    <a:lvl7pPr indent="1371600" defTabSz="457200" latinLnBrk="0">
      <a:defRPr sz="1200">
        <a:latin typeface="+mj-lt"/>
        <a:ea typeface="+mj-ea"/>
        <a:cs typeface="+mj-cs"/>
        <a:sym typeface="Arial"/>
      </a:defRPr>
    </a:lvl7pPr>
    <a:lvl8pPr indent="1600200" defTabSz="457200" latinLnBrk="0">
      <a:defRPr sz="1200">
        <a:latin typeface="+mj-lt"/>
        <a:ea typeface="+mj-ea"/>
        <a:cs typeface="+mj-cs"/>
        <a:sym typeface="Arial"/>
      </a:defRPr>
    </a:lvl8pPr>
    <a:lvl9pPr indent="1828800" defTabSz="4572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/>
          <p:cNvSpPr>
            <a:spLocks noGrp="1"/>
          </p:cNvSpPr>
          <p:nvPr>
            <p:ph type="body" sz="quarter" idx="13"/>
          </p:nvPr>
        </p:nvSpPr>
        <p:spPr>
          <a:xfrm>
            <a:off x="487898" y="3863771"/>
            <a:ext cx="3683001" cy="369889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/>
          </a:p>
        </p:txBody>
      </p:sp>
      <p:sp>
        <p:nvSpPr>
          <p:cNvPr id="13" name="Rectangle"/>
          <p:cNvSpPr>
            <a:spLocks noGrp="1"/>
          </p:cNvSpPr>
          <p:nvPr>
            <p:ph type="body" sz="quarter" idx="14"/>
          </p:nvPr>
        </p:nvSpPr>
        <p:spPr>
          <a:xfrm>
            <a:off x="487899" y="1250570"/>
            <a:ext cx="7324988" cy="744538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14" name="Rectangle"/>
          <p:cNvSpPr>
            <a:spLocks noGrp="1"/>
          </p:cNvSpPr>
          <p:nvPr>
            <p:ph type="body" sz="quarter" idx="15"/>
          </p:nvPr>
        </p:nvSpPr>
        <p:spPr>
          <a:xfrm>
            <a:off x="487898" y="2000917"/>
            <a:ext cx="6041584" cy="487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>
                <a:solidFill>
                  <a:srgbClr val="4D4D4C"/>
                </a:solidFill>
              </a:defRPr>
            </a:pPr>
            <a:endParaRPr/>
          </a:p>
        </p:txBody>
      </p:sp>
      <p:pic>
        <p:nvPicPr>
          <p:cNvPr id="15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1.pdf" descr="image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911" y="4699139"/>
            <a:ext cx="883651" cy="331101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Rectangle"/>
          <p:cNvSpPr/>
          <p:nvPr/>
        </p:nvSpPr>
        <p:spPr>
          <a:xfrm>
            <a:off x="8053950" y="4639759"/>
            <a:ext cx="1018534" cy="4400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900"/>
              </a:spcBef>
              <a:defRPr sz="4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xfrm>
            <a:off x="3074459" y="1674428"/>
            <a:ext cx="6069542" cy="1250669"/>
          </a:xfrm>
          <a:prstGeom prst="rect">
            <a:avLst/>
          </a:prstGeom>
        </p:spPr>
        <p:txBody>
          <a:bodyPr anchor="ctr"/>
          <a:lstStyle>
            <a:lvl1pPr>
              <a:defRPr sz="3000"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36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idx="1"/>
          </p:nvPr>
        </p:nvSpPr>
        <p:spPr>
          <a:xfrm>
            <a:off x="336613" y="1010407"/>
            <a:ext cx="8207742" cy="364192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SzTx/>
              <a:buNone/>
              <a:defRPr sz="1100"/>
            </a:lvl1pPr>
            <a:lvl2pPr marL="0" indent="457200">
              <a:spcBef>
                <a:spcPts val="200"/>
              </a:spcBef>
              <a:buSzTx/>
              <a:buNone/>
              <a:defRPr sz="1100"/>
            </a:lvl2pPr>
            <a:lvl3pPr marL="0" indent="914400">
              <a:spcBef>
                <a:spcPts val="200"/>
              </a:spcBef>
              <a:buSzTx/>
              <a:buNone/>
              <a:defRPr sz="1100"/>
            </a:lvl3pPr>
            <a:lvl4pPr marL="0" indent="1371600">
              <a:spcBef>
                <a:spcPts val="200"/>
              </a:spcBef>
              <a:buSzTx/>
              <a:buNone/>
              <a:defRPr sz="1100"/>
            </a:lvl4pPr>
            <a:lvl5pPr marL="0" indent="1828800">
              <a:spcBef>
                <a:spcPts val="200"/>
              </a:spcBef>
              <a:buSzTx/>
              <a:buNone/>
              <a:defRPr sz="1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4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7772401" cy="930106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pic>
        <p:nvPicPr>
          <p:cNvPr id="4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33575" y="1012506"/>
            <a:ext cx="4038601" cy="3472074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2200"/>
            </a:lvl1pPr>
            <a:lvl2pPr marL="771525" indent="-314325">
              <a:defRPr sz="2200"/>
            </a:lvl2pPr>
            <a:lvl3pPr marL="1228725" indent="-314325">
              <a:defRPr sz="2200"/>
            </a:lvl3pPr>
            <a:lvl4pPr marL="1685925" indent="-314325">
              <a:defRPr sz="2200"/>
            </a:lvl4pPr>
            <a:lvl5pPr marL="2143125" indent="-314325">
              <a:defRPr sz="2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517" y="1011542"/>
            <a:ext cx="2442635" cy="339447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1pPr>
            <a:lvl2pPr marL="774700" indent="-317500">
              <a:spcBef>
                <a:spcPts val="400"/>
              </a:spcBef>
              <a:defRPr sz="2000">
                <a:solidFill>
                  <a:srgbClr val="4D4D4C"/>
                </a:solidFill>
              </a:defRPr>
            </a:lvl2pPr>
            <a:lvl3pPr marL="12001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3pPr>
            <a:lvl4pPr marL="0" indent="137160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4pPr>
            <a:lvl5pPr marL="21145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ur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742" y="3127083"/>
            <a:ext cx="1797051" cy="34094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Rectangle"/>
          <p:cNvSpPr>
            <a:spLocks noGrp="1"/>
          </p:cNvSpPr>
          <p:nvPr>
            <p:ph type="body" sz="quarter" idx="13"/>
          </p:nvPr>
        </p:nvSpPr>
        <p:spPr>
          <a:xfrm>
            <a:off x="2496747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4" name="Rectangle"/>
          <p:cNvSpPr>
            <a:spLocks noGrp="1"/>
          </p:cNvSpPr>
          <p:nvPr>
            <p:ph type="body" sz="quarter" idx="14"/>
          </p:nvPr>
        </p:nvSpPr>
        <p:spPr>
          <a:xfrm>
            <a:off x="463458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5" name="Rectangle"/>
          <p:cNvSpPr>
            <a:spLocks noGrp="1"/>
          </p:cNvSpPr>
          <p:nvPr>
            <p:ph type="body" sz="quarter" idx="15"/>
          </p:nvPr>
        </p:nvSpPr>
        <p:spPr>
          <a:xfrm>
            <a:off x="699034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6" name="Image"/>
          <p:cNvSpPr>
            <a:spLocks noGrp="1"/>
          </p:cNvSpPr>
          <p:nvPr>
            <p:ph type="pic" sz="quarter" idx="16"/>
          </p:nvPr>
        </p:nvSpPr>
        <p:spPr>
          <a:xfrm>
            <a:off x="337742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7" name="Image"/>
          <p:cNvSpPr>
            <a:spLocks noGrp="1"/>
          </p:cNvSpPr>
          <p:nvPr>
            <p:ph type="pic" sz="quarter" idx="17"/>
          </p:nvPr>
        </p:nvSpPr>
        <p:spPr>
          <a:xfrm>
            <a:off x="2496747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8" name="Image"/>
          <p:cNvSpPr>
            <a:spLocks noGrp="1"/>
          </p:cNvSpPr>
          <p:nvPr>
            <p:ph type="pic" sz="quarter" idx="18"/>
          </p:nvPr>
        </p:nvSpPr>
        <p:spPr>
          <a:xfrm>
            <a:off x="463458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9" name="Image"/>
          <p:cNvSpPr>
            <a:spLocks noGrp="1"/>
          </p:cNvSpPr>
          <p:nvPr>
            <p:ph type="pic" sz="quarter" idx="19"/>
          </p:nvPr>
        </p:nvSpPr>
        <p:spPr>
          <a:xfrm>
            <a:off x="699034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x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9933" y="2151896"/>
            <a:ext cx="1924051" cy="34094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Rectangle"/>
          <p:cNvSpPr>
            <a:spLocks noGrp="1"/>
          </p:cNvSpPr>
          <p:nvPr>
            <p:ph type="body" sz="quarter" idx="13"/>
          </p:nvPr>
        </p:nvSpPr>
        <p:spPr>
          <a:xfrm>
            <a:off x="3479308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1" name="Rectangle"/>
          <p:cNvSpPr>
            <a:spLocks noGrp="1"/>
          </p:cNvSpPr>
          <p:nvPr>
            <p:ph type="body" sz="quarter" idx="14"/>
          </p:nvPr>
        </p:nvSpPr>
        <p:spPr>
          <a:xfrm>
            <a:off x="6624973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2" name="Rectangle"/>
          <p:cNvSpPr>
            <a:spLocks noGrp="1"/>
          </p:cNvSpPr>
          <p:nvPr>
            <p:ph type="body" sz="quarter" idx="15"/>
          </p:nvPr>
        </p:nvSpPr>
        <p:spPr>
          <a:xfrm>
            <a:off x="33993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3" name="Rectangle"/>
          <p:cNvSpPr>
            <a:spLocks noGrp="1"/>
          </p:cNvSpPr>
          <p:nvPr>
            <p:ph type="body" sz="quarter" idx="16"/>
          </p:nvPr>
        </p:nvSpPr>
        <p:spPr>
          <a:xfrm>
            <a:off x="3479308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4" name="Rectangle"/>
          <p:cNvSpPr>
            <a:spLocks noGrp="1"/>
          </p:cNvSpPr>
          <p:nvPr>
            <p:ph type="body" sz="quarter" idx="17"/>
          </p:nvPr>
        </p:nvSpPr>
        <p:spPr>
          <a:xfrm>
            <a:off x="662497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5" name="Image"/>
          <p:cNvSpPr>
            <a:spLocks noGrp="1"/>
          </p:cNvSpPr>
          <p:nvPr>
            <p:ph type="pic" sz="quarter" idx="18"/>
          </p:nvPr>
        </p:nvSpPr>
        <p:spPr>
          <a:xfrm>
            <a:off x="33993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6" name="Image"/>
          <p:cNvSpPr>
            <a:spLocks noGrp="1"/>
          </p:cNvSpPr>
          <p:nvPr>
            <p:ph type="pic" sz="quarter" idx="19"/>
          </p:nvPr>
        </p:nvSpPr>
        <p:spPr>
          <a:xfrm>
            <a:off x="347930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7" name="Image"/>
          <p:cNvSpPr>
            <a:spLocks noGrp="1"/>
          </p:cNvSpPr>
          <p:nvPr>
            <p:ph type="pic" sz="quarter" idx="20"/>
          </p:nvPr>
        </p:nvSpPr>
        <p:spPr>
          <a:xfrm>
            <a:off x="6624973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sz="quarter" idx="21"/>
          </p:nvPr>
        </p:nvSpPr>
        <p:spPr>
          <a:xfrm>
            <a:off x="33993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9" name="Image"/>
          <p:cNvSpPr>
            <a:spLocks noGrp="1"/>
          </p:cNvSpPr>
          <p:nvPr>
            <p:ph type="pic" sz="quarter" idx="22"/>
          </p:nvPr>
        </p:nvSpPr>
        <p:spPr>
          <a:xfrm>
            <a:off x="347930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0" name="Image"/>
          <p:cNvSpPr>
            <a:spLocks noGrp="1"/>
          </p:cNvSpPr>
          <p:nvPr>
            <p:ph type="pic" sz="quarter" idx="23"/>
          </p:nvPr>
        </p:nvSpPr>
        <p:spPr>
          <a:xfrm>
            <a:off x="6624973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101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10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53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2pPr marL="800100" indent="-342900"/>
            <a:lvl3pPr marL="1219200" indent="-304800"/>
            <a:lvl4pPr marL="1714500" indent="-342900">
              <a:buChar char="–"/>
            </a:lvl4pPr>
            <a:lvl5pPr marL="2171700" indent="-342900">
              <a:buChar char="»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Image" descr="Image"/>
          <p:cNvPicPr>
            <a:picLocks noChangeAspect="1"/>
          </p:cNvPicPr>
          <p:nvPr/>
        </p:nvPicPr>
        <p:blipFill>
          <a:blip r:embed="rId14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240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621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002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1383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1764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145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2526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2907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3288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2l.ai/" TargetMode="External"/><Relationship Id="rId2" Type="http://schemas.openxmlformats.org/officeDocument/2006/relationships/hyperlink" Target="https://zh.d2l.ai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urses.d2l.ai/berkeley-stat-157/units/finetuning.html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10" Type="http://schemas.openxmlformats.org/officeDocument/2006/relationships/image" Target="../media/image28.tiff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7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9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1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3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tiff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Introduction to Deep Learning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452627">
              <a:spcBef>
                <a:spcPts val="900"/>
              </a:spcBef>
              <a:buSzTx/>
              <a:buNone/>
              <a:defRPr sz="3959" b="1">
                <a:solidFill>
                  <a:srgbClr val="4D4D4C"/>
                </a:solidFill>
              </a:defRPr>
            </a:lvl1pPr>
          </a:lstStyle>
          <a:p>
            <a:r>
              <a:rPr lang="ja-JP" altLang="en-US"/>
              <a:t>动手学深度学习</a:t>
            </a:r>
            <a:endParaRPr dirty="0"/>
          </a:p>
        </p:txBody>
      </p:sp>
      <p:sp>
        <p:nvSpPr>
          <p:cNvPr id="149" name="3. Gradient and Auto Differentiation"/>
          <p:cNvSpPr>
            <a:spLocks noGrp="1"/>
          </p:cNvSpPr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>
            <a:lvl1pPr marL="0" indent="0">
              <a:buSzTx/>
              <a:buNone/>
              <a:defRPr b="1">
                <a:solidFill>
                  <a:srgbClr val="4D4D4C"/>
                </a:solidFill>
              </a:defRPr>
            </a:lvl1pPr>
          </a:lstStyle>
          <a:p>
            <a:r>
              <a:rPr lang="en-US" altLang="ja-JP" sz="1800" dirty="0"/>
              <a:t>15.</a:t>
            </a:r>
            <a:r>
              <a:rPr lang="ja-JP" altLang="en-US" sz="1800"/>
              <a:t>图像增广，微调</a:t>
            </a:r>
            <a:r>
              <a:rPr lang="zh-CN" altLang="en-US" sz="1800" dirty="0"/>
              <a:t> </a:t>
            </a:r>
            <a:r>
              <a:rPr lang="ja-JP" altLang="en-US" sz="1800"/>
              <a:t>和</a:t>
            </a:r>
            <a:r>
              <a:rPr lang="zh-CN" altLang="en-US" sz="1800" dirty="0"/>
              <a:t> </a:t>
            </a:r>
            <a:r>
              <a:rPr lang="ja-JP" altLang="en-US" sz="1800"/>
              <a:t>样式迁移</a:t>
            </a:r>
            <a:endParaRPr lang="en-US" sz="1800" dirty="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0B5216D0-D917-5C41-8F27-2F576D6AA90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87898" y="3430138"/>
            <a:ext cx="7128960" cy="129071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中文教材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2"/>
              </a:rPr>
              <a:t>z</a:t>
            </a:r>
            <a:r>
              <a:rPr lang="en-US" sz="1600" dirty="0">
                <a:hlinkClick r:id="rId2"/>
              </a:rPr>
              <a:t>h</a:t>
            </a:r>
            <a:r>
              <a:rPr lang="en-US" altLang="zh-CN" sz="1600" dirty="0">
                <a:hlinkClick r:id="rId2"/>
              </a:rPr>
              <a:t>.d2l.ai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英文教材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3"/>
              </a:rPr>
              <a:t>www.d2l.ai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教学视频</a:t>
            </a:r>
            <a:r>
              <a:rPr lang="zh-CN" altLang="en-US" sz="1600" dirty="0"/>
              <a:t>：</a:t>
            </a:r>
            <a:r>
              <a:rPr lang="en-US" sz="1600" b="1" dirty="0">
                <a:hlinkClick r:id="rId4"/>
              </a:rPr>
              <a:t>https://courses.d2l.ai/berkeley-stat-157/units/finetuning.html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185306011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ns of Other Ways to Aug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更多方法</a:t>
            </a:r>
            <a:endParaRPr dirty="0"/>
          </a:p>
        </p:txBody>
      </p:sp>
      <p:pic>
        <p:nvPicPr>
          <p:cNvPr id="22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277" y="828630"/>
            <a:ext cx="7797637" cy="3877230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https://github.com/aleju/imgaug"/>
          <p:cNvSpPr txBox="1"/>
          <p:nvPr/>
        </p:nvSpPr>
        <p:spPr>
          <a:xfrm>
            <a:off x="4361754" y="4782044"/>
            <a:ext cx="2213556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/>
            </a:lvl1pPr>
          </a:lstStyle>
          <a:p>
            <a:r>
              <a:t>https://github.com/aleju/imgaug</a:t>
            </a:r>
          </a:p>
        </p:txBody>
      </p:sp>
      <p:pic>
        <p:nvPicPr>
          <p:cNvPr id="222" name="noop.gif" descr="noop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2" y="2018809"/>
            <a:ext cx="1270001" cy="1879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Fine Tun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微调</a:t>
            </a:r>
            <a:endParaRPr dirty="0"/>
          </a:p>
        </p:txBody>
      </p:sp>
      <p:pic>
        <p:nvPicPr>
          <p:cNvPr id="225" name="Screen Shot 2019-03-04 at 2.13.33 PM.png" descr="Screen Shot 2019-03-04 at 2.13.33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8384" y="1067015"/>
            <a:ext cx="4673601" cy="3238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Image" descr="Image"/>
          <p:cNvPicPr>
            <a:picLocks noChangeAspect="1"/>
          </p:cNvPicPr>
          <p:nvPr/>
        </p:nvPicPr>
        <p:blipFill>
          <a:blip r:embed="rId2"/>
          <a:srcRect b="29210"/>
          <a:stretch>
            <a:fillRect/>
          </a:stretch>
        </p:blipFill>
        <p:spPr>
          <a:xfrm>
            <a:off x="6635792" y="1921235"/>
            <a:ext cx="1896894" cy="972586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28" name="Table"/>
          <p:cNvGraphicFramePr/>
          <p:nvPr>
            <p:extLst>
              <p:ext uri="{D42A27DB-BD31-4B8C-83A1-F6EECF244321}">
                <p14:modId xmlns:p14="http://schemas.microsoft.com/office/powerpoint/2010/main" val="1161859130"/>
              </p:ext>
            </p:extLst>
          </p:nvPr>
        </p:nvGraphicFramePr>
        <p:xfrm>
          <a:off x="255036" y="3405012"/>
          <a:ext cx="8395413" cy="851482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960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59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08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6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4278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1" dirty="0">
                          <a:solidFill>
                            <a:srgbClr val="474746"/>
                          </a:solidFill>
                        </a:rPr>
                        <a:t># </a:t>
                      </a:r>
                      <a:r>
                        <a:rPr lang="zh-CN" altLang="en-US" sz="2400" b="1" dirty="0">
                          <a:solidFill>
                            <a:srgbClr val="474746"/>
                          </a:solidFill>
                        </a:rPr>
                        <a:t>样本</a:t>
                      </a:r>
                      <a:endParaRPr sz="2400" b="1"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474746"/>
                          </a:solidFill>
                        </a:rPr>
                        <a:t>1.2 M 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474746"/>
                          </a:solidFill>
                        </a:rPr>
                        <a:t>50K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474746"/>
                          </a:solidFill>
                        </a:rPr>
                        <a:t>60 K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204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1" dirty="0">
                          <a:solidFill>
                            <a:srgbClr val="474746"/>
                          </a:solidFill>
                        </a:rPr>
                        <a:t># </a:t>
                      </a:r>
                      <a:r>
                        <a:rPr lang="ja-JP" altLang="en-US" sz="2400" b="1" dirty="0">
                          <a:solidFill>
                            <a:srgbClr val="474746"/>
                          </a:solidFill>
                        </a:rPr>
                        <a:t>类</a:t>
                      </a:r>
                      <a:r>
                        <a:rPr lang="zh-CN" altLang="en-US" sz="2400" b="1" dirty="0">
                          <a:solidFill>
                            <a:srgbClr val="474746"/>
                          </a:solidFill>
                        </a:rPr>
                        <a:t>别数</a:t>
                      </a:r>
                      <a:endParaRPr sz="2400" b="1"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474746"/>
                          </a:solidFill>
                        </a:rPr>
                        <a:t>1,000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474746"/>
                          </a:solidFill>
                        </a:rPr>
                        <a:t>100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rgbClr val="474746"/>
                          </a:solidFill>
                        </a:rPr>
                        <a:t>10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9" name="My dataset"/>
          <p:cNvSpPr txBox="1"/>
          <p:nvPr/>
        </p:nvSpPr>
        <p:spPr>
          <a:xfrm>
            <a:off x="4514803" y="1002484"/>
            <a:ext cx="12464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现有数据集</a:t>
            </a:r>
            <a:endParaRPr dirty="0"/>
          </a:p>
        </p:txBody>
      </p:sp>
      <p:pic>
        <p:nvPicPr>
          <p:cNvPr id="230" name="Screen Shot 2019-03-04 at 2.14.06 PM.png" descr="Screen Shot 2019-03-04 at 2.14.06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063" y="1963105"/>
            <a:ext cx="1778001" cy="88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Screen Shot 2019-03-04 at 2.28.00 PM.png" descr="Screen Shot 2019-03-04 at 2.28.00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667" y="1492596"/>
            <a:ext cx="2784522" cy="1830018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Labelling a Dataset is Expensiv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标记数据集非常昂贵</a:t>
            </a:r>
            <a:endParaRPr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Network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网络架构</a:t>
            </a:r>
            <a:endParaRPr dirty="0"/>
          </a:p>
        </p:txBody>
      </p:sp>
      <p:pic>
        <p:nvPicPr>
          <p:cNvPr id="2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049" y="4033956"/>
            <a:ext cx="854210" cy="681110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Sitting Cat"/>
          <p:cNvSpPr/>
          <p:nvPr/>
        </p:nvSpPr>
        <p:spPr>
          <a:xfrm>
            <a:off x="5662642" y="404379"/>
            <a:ext cx="659024" cy="539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5" h="21587" extrusionOk="0">
                <a:moveTo>
                  <a:pt x="17781" y="2"/>
                </a:moveTo>
                <a:cubicBezTo>
                  <a:pt x="17756" y="8"/>
                  <a:pt x="17731" y="21"/>
                  <a:pt x="17710" y="44"/>
                </a:cubicBezTo>
                <a:cubicBezTo>
                  <a:pt x="17322" y="478"/>
                  <a:pt x="16998" y="1143"/>
                  <a:pt x="16854" y="1697"/>
                </a:cubicBezTo>
                <a:cubicBezTo>
                  <a:pt x="16817" y="1842"/>
                  <a:pt x="16743" y="1962"/>
                  <a:pt x="16637" y="2041"/>
                </a:cubicBezTo>
                <a:cubicBezTo>
                  <a:pt x="15872" y="2594"/>
                  <a:pt x="15930" y="4148"/>
                  <a:pt x="15574" y="5512"/>
                </a:cubicBezTo>
                <a:cubicBezTo>
                  <a:pt x="15277" y="6638"/>
                  <a:pt x="14071" y="7073"/>
                  <a:pt x="13306" y="7429"/>
                </a:cubicBezTo>
                <a:cubicBezTo>
                  <a:pt x="12541" y="7791"/>
                  <a:pt x="7195" y="10380"/>
                  <a:pt x="7195" y="16547"/>
                </a:cubicBezTo>
                <a:cubicBezTo>
                  <a:pt x="7068" y="19307"/>
                  <a:pt x="6195" y="19796"/>
                  <a:pt x="4474" y="19796"/>
                </a:cubicBezTo>
                <a:cubicBezTo>
                  <a:pt x="2752" y="19796"/>
                  <a:pt x="1594" y="17805"/>
                  <a:pt x="1228" y="16922"/>
                </a:cubicBezTo>
                <a:cubicBezTo>
                  <a:pt x="776" y="15822"/>
                  <a:pt x="-319" y="16435"/>
                  <a:pt x="90" y="17529"/>
                </a:cubicBezTo>
                <a:cubicBezTo>
                  <a:pt x="420" y="18405"/>
                  <a:pt x="1859" y="21587"/>
                  <a:pt x="4612" y="21587"/>
                </a:cubicBezTo>
                <a:cubicBezTo>
                  <a:pt x="6806" y="21587"/>
                  <a:pt x="7880" y="20850"/>
                  <a:pt x="8225" y="20553"/>
                </a:cubicBezTo>
                <a:cubicBezTo>
                  <a:pt x="8294" y="20494"/>
                  <a:pt x="8390" y="20513"/>
                  <a:pt x="8432" y="20605"/>
                </a:cubicBezTo>
                <a:cubicBezTo>
                  <a:pt x="8677" y="21106"/>
                  <a:pt x="9086" y="21587"/>
                  <a:pt x="9606" y="21587"/>
                </a:cubicBezTo>
                <a:cubicBezTo>
                  <a:pt x="9606" y="21587"/>
                  <a:pt x="14480" y="21587"/>
                  <a:pt x="14847" y="21587"/>
                </a:cubicBezTo>
                <a:cubicBezTo>
                  <a:pt x="15214" y="21587"/>
                  <a:pt x="15420" y="21369"/>
                  <a:pt x="15436" y="20941"/>
                </a:cubicBezTo>
                <a:cubicBezTo>
                  <a:pt x="15452" y="20565"/>
                  <a:pt x="15265" y="20138"/>
                  <a:pt x="14840" y="20138"/>
                </a:cubicBezTo>
                <a:cubicBezTo>
                  <a:pt x="14038" y="20138"/>
                  <a:pt x="13740" y="19077"/>
                  <a:pt x="14389" y="18556"/>
                </a:cubicBezTo>
                <a:cubicBezTo>
                  <a:pt x="14915" y="18128"/>
                  <a:pt x="15495" y="17641"/>
                  <a:pt x="16069" y="17107"/>
                </a:cubicBezTo>
                <a:cubicBezTo>
                  <a:pt x="16127" y="17054"/>
                  <a:pt x="16206" y="17094"/>
                  <a:pt x="16222" y="17173"/>
                </a:cubicBezTo>
                <a:cubicBezTo>
                  <a:pt x="16519" y="18800"/>
                  <a:pt x="17126" y="21587"/>
                  <a:pt x="17796" y="21587"/>
                </a:cubicBezTo>
                <a:cubicBezTo>
                  <a:pt x="18742" y="21587"/>
                  <a:pt x="18470" y="21587"/>
                  <a:pt x="18847" y="21587"/>
                </a:cubicBezTo>
                <a:cubicBezTo>
                  <a:pt x="19224" y="21587"/>
                  <a:pt x="19437" y="21356"/>
                  <a:pt x="19437" y="20908"/>
                </a:cubicBezTo>
                <a:cubicBezTo>
                  <a:pt x="19437" y="20512"/>
                  <a:pt x="19220" y="20151"/>
                  <a:pt x="18779" y="20066"/>
                </a:cubicBezTo>
                <a:cubicBezTo>
                  <a:pt x="18582" y="20026"/>
                  <a:pt x="18417" y="19854"/>
                  <a:pt x="18364" y="19611"/>
                </a:cubicBezTo>
                <a:cubicBezTo>
                  <a:pt x="18146" y="18655"/>
                  <a:pt x="18051" y="16896"/>
                  <a:pt x="18115" y="15005"/>
                </a:cubicBezTo>
                <a:cubicBezTo>
                  <a:pt x="18120" y="14900"/>
                  <a:pt x="18151" y="14808"/>
                  <a:pt x="18204" y="14729"/>
                </a:cubicBezTo>
                <a:cubicBezTo>
                  <a:pt x="19065" y="13537"/>
                  <a:pt x="19666" y="12212"/>
                  <a:pt x="19666" y="10809"/>
                </a:cubicBezTo>
                <a:cubicBezTo>
                  <a:pt x="19666" y="8826"/>
                  <a:pt x="18890" y="8267"/>
                  <a:pt x="19325" y="6224"/>
                </a:cubicBezTo>
                <a:cubicBezTo>
                  <a:pt x="19517" y="5335"/>
                  <a:pt x="20101" y="5182"/>
                  <a:pt x="20101" y="5182"/>
                </a:cubicBezTo>
                <a:cubicBezTo>
                  <a:pt x="20101" y="5182"/>
                  <a:pt x="21223" y="5353"/>
                  <a:pt x="21100" y="3871"/>
                </a:cubicBezTo>
                <a:cubicBezTo>
                  <a:pt x="21095" y="3812"/>
                  <a:pt x="21105" y="3753"/>
                  <a:pt x="21132" y="3700"/>
                </a:cubicBezTo>
                <a:cubicBezTo>
                  <a:pt x="21206" y="3595"/>
                  <a:pt x="21238" y="3489"/>
                  <a:pt x="21260" y="3404"/>
                </a:cubicBezTo>
                <a:cubicBezTo>
                  <a:pt x="21281" y="3298"/>
                  <a:pt x="21233" y="3192"/>
                  <a:pt x="21153" y="3152"/>
                </a:cubicBezTo>
                <a:cubicBezTo>
                  <a:pt x="20829" y="2994"/>
                  <a:pt x="20298" y="2646"/>
                  <a:pt x="19905" y="2080"/>
                </a:cubicBezTo>
                <a:cubicBezTo>
                  <a:pt x="19581" y="1605"/>
                  <a:pt x="18757" y="1566"/>
                  <a:pt x="18332" y="1586"/>
                </a:cubicBezTo>
                <a:cubicBezTo>
                  <a:pt x="18189" y="1592"/>
                  <a:pt x="18066" y="1453"/>
                  <a:pt x="18055" y="1275"/>
                </a:cubicBezTo>
                <a:cubicBezTo>
                  <a:pt x="18044" y="1103"/>
                  <a:pt x="17997" y="596"/>
                  <a:pt x="17949" y="155"/>
                </a:cubicBezTo>
                <a:cubicBezTo>
                  <a:pt x="17937" y="46"/>
                  <a:pt x="17856" y="-13"/>
                  <a:pt x="17781" y="2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8" name="}"/>
          <p:cNvSpPr txBox="1"/>
          <p:nvPr/>
        </p:nvSpPr>
        <p:spPr>
          <a:xfrm>
            <a:off x="6659705" y="1640261"/>
            <a:ext cx="594716" cy="1778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1600"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lvl1pPr>
          </a:lstStyle>
          <a:p>
            <a:r>
              <a:rPr dirty="0"/>
              <a:t>}</a:t>
            </a:r>
          </a:p>
        </p:txBody>
      </p:sp>
      <p:sp>
        <p:nvSpPr>
          <p:cNvPr id="239" name="Feature extractor"/>
          <p:cNvSpPr txBox="1"/>
          <p:nvPr/>
        </p:nvSpPr>
        <p:spPr>
          <a:xfrm>
            <a:off x="7280573" y="2522263"/>
            <a:ext cx="12464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特征提取器</a:t>
            </a:r>
            <a:endParaRPr dirty="0"/>
          </a:p>
        </p:txBody>
      </p:sp>
      <p:sp>
        <p:nvSpPr>
          <p:cNvPr id="240" name="A neural network can be roughly partitioned into two parts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4752141" cy="35539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神经网络可以大致分为两部分</a:t>
            </a:r>
          </a:p>
          <a:p>
            <a:pPr lvl="1"/>
            <a:r>
              <a:rPr lang="ja-JP" altLang="en-US"/>
              <a:t>特征提取器将原始像素映射为线性可分离的特征</a:t>
            </a:r>
          </a:p>
          <a:p>
            <a:pPr lvl="1"/>
            <a:r>
              <a:rPr lang="ja-JP" altLang="en-US"/>
              <a:t>用线性分类做决定</a:t>
            </a:r>
            <a:endParaRPr lang="en-US" dirty="0"/>
          </a:p>
        </p:txBody>
      </p:sp>
      <p:sp>
        <p:nvSpPr>
          <p:cNvPr id="241" name="Softmax classifier"/>
          <p:cNvSpPr txBox="1"/>
          <p:nvPr/>
        </p:nvSpPr>
        <p:spPr>
          <a:xfrm>
            <a:off x="6659705" y="1508475"/>
            <a:ext cx="1695334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Softmax</a:t>
            </a:r>
            <a:r>
              <a:rPr dirty="0"/>
              <a:t> </a:t>
            </a:r>
            <a:r>
              <a:rPr lang="ja-JP" altLang="en-US"/>
              <a:t>分离器</a:t>
            </a: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8BFDD8-5DBE-2B41-B22A-18BC388EC0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858" r="18122"/>
          <a:stretch/>
        </p:blipFill>
        <p:spPr>
          <a:xfrm>
            <a:off x="5501464" y="1096844"/>
            <a:ext cx="1158241" cy="286571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Fine Tun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微调</a:t>
            </a:r>
            <a:endParaRPr dirty="0"/>
          </a:p>
        </p:txBody>
      </p:sp>
      <p:pic>
        <p:nvPicPr>
          <p:cNvPr id="244" name="Screen Shot 2019-03-04 at 2.14.06 PM.png" descr="Screen Shot 2019-03-04 at 2.14.0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296" y="3733657"/>
            <a:ext cx="1778001" cy="88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Screen Shot 2019-03-04 at 2.28.00 PM.png" descr="Screen Shot 2019-03-04 at 2.28.00 PM.png"/>
          <p:cNvPicPr>
            <a:picLocks noChangeAspect="1"/>
          </p:cNvPicPr>
          <p:nvPr/>
        </p:nvPicPr>
        <p:blipFill>
          <a:blip r:embed="rId3"/>
          <a:srcRect t="22598"/>
          <a:stretch>
            <a:fillRect/>
          </a:stretch>
        </p:blipFill>
        <p:spPr>
          <a:xfrm>
            <a:off x="5731180" y="3726315"/>
            <a:ext cx="1776129" cy="90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}"/>
          <p:cNvSpPr txBox="1"/>
          <p:nvPr/>
        </p:nvSpPr>
        <p:spPr>
          <a:xfrm>
            <a:off x="3738867" y="1373631"/>
            <a:ext cx="594717" cy="1778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1600"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lvl1pPr>
          </a:lstStyle>
          <a:p>
            <a:r>
              <a:rPr dirty="0"/>
              <a:t>}</a:t>
            </a:r>
          </a:p>
        </p:txBody>
      </p:sp>
      <p:sp>
        <p:nvSpPr>
          <p:cNvPr id="248" name="Arrow"/>
          <p:cNvSpPr/>
          <p:nvPr/>
        </p:nvSpPr>
        <p:spPr>
          <a:xfrm>
            <a:off x="4544635" y="2381385"/>
            <a:ext cx="474701" cy="380729"/>
          </a:xfrm>
          <a:prstGeom prst="rightArrow">
            <a:avLst>
              <a:gd name="adj1" fmla="val 42276"/>
              <a:gd name="adj2" fmla="val 745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9" name="Maybe also a good extractor for my dataset"/>
          <p:cNvSpPr txBox="1"/>
          <p:nvPr/>
        </p:nvSpPr>
        <p:spPr>
          <a:xfrm>
            <a:off x="5397068" y="2263069"/>
            <a:ext cx="2444240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rPr lang="ja-JP" altLang="en-US"/>
              <a:t>这些层可能对我的数据集是很好的特征提取器</a:t>
            </a:r>
            <a:endParaRPr dirty="0"/>
          </a:p>
        </p:txBody>
      </p:sp>
      <p:sp>
        <p:nvSpPr>
          <p:cNvPr id="250" name="Dingbat X"/>
          <p:cNvSpPr/>
          <p:nvPr/>
        </p:nvSpPr>
        <p:spPr>
          <a:xfrm>
            <a:off x="4561815" y="938445"/>
            <a:ext cx="440340" cy="5203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51" name="Maybe not use the classifier parameters directly because labels are changed"/>
          <p:cNvSpPr txBox="1"/>
          <p:nvPr/>
        </p:nvSpPr>
        <p:spPr>
          <a:xfrm>
            <a:off x="5397068" y="781286"/>
            <a:ext cx="2444240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rPr lang="ja-JP" altLang="en-US"/>
              <a:t>不直接使用原分类器的最后一层的参数，因为标签已更改</a:t>
            </a:r>
            <a:endParaRPr dirty="0"/>
          </a:p>
        </p:txBody>
      </p:sp>
      <p:sp>
        <p:nvSpPr>
          <p:cNvPr id="252" name="Source…"/>
          <p:cNvSpPr txBox="1"/>
          <p:nvPr/>
        </p:nvSpPr>
        <p:spPr>
          <a:xfrm>
            <a:off x="594285" y="3869476"/>
            <a:ext cx="1015661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源数据集</a:t>
            </a:r>
            <a:endParaRPr dirty="0"/>
          </a:p>
        </p:txBody>
      </p:sp>
      <p:sp>
        <p:nvSpPr>
          <p:cNvPr id="253" name="Target…"/>
          <p:cNvSpPr txBox="1"/>
          <p:nvPr/>
        </p:nvSpPr>
        <p:spPr>
          <a:xfrm>
            <a:off x="4376391" y="3869476"/>
            <a:ext cx="12464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目标数据集</a:t>
            </a:r>
            <a:endParaRPr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FEFEDD1-03CC-BB40-857A-5332CA51A5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858" r="18122"/>
          <a:stretch/>
        </p:blipFill>
        <p:spPr>
          <a:xfrm>
            <a:off x="2143759" y="702435"/>
            <a:ext cx="1158241" cy="286571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Weight Initialization for Fine Turn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微调中的权重初始化</a:t>
            </a:r>
            <a:endParaRPr dirty="0"/>
          </a:p>
        </p:txBody>
      </p:sp>
      <p:pic>
        <p:nvPicPr>
          <p:cNvPr id="257" name="Screen Shot 2019-03-04 at 2.14.06 PM.png" descr="Screen Shot 2019-03-04 at 2.14.0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328" y="3786849"/>
            <a:ext cx="1778001" cy="88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Screen Shot 2019-03-04 at 2.28.00 PM.png" descr="Screen Shot 2019-03-04 at 2.28.00 PM.png"/>
          <p:cNvPicPr>
            <a:picLocks noChangeAspect="1"/>
          </p:cNvPicPr>
          <p:nvPr/>
        </p:nvPicPr>
        <p:blipFill>
          <a:blip r:embed="rId3"/>
          <a:srcRect t="22598"/>
          <a:stretch>
            <a:fillRect/>
          </a:stretch>
        </p:blipFill>
        <p:spPr>
          <a:xfrm>
            <a:off x="5352720" y="3786849"/>
            <a:ext cx="1776129" cy="90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Source…"/>
          <p:cNvSpPr txBox="1"/>
          <p:nvPr/>
        </p:nvSpPr>
        <p:spPr>
          <a:xfrm>
            <a:off x="866760" y="3869476"/>
            <a:ext cx="1015661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源数据集</a:t>
            </a:r>
            <a:endParaRPr lang="ja-JP" altLang="en-US" dirty="0"/>
          </a:p>
        </p:txBody>
      </p:sp>
      <p:sp>
        <p:nvSpPr>
          <p:cNvPr id="260" name="Target…"/>
          <p:cNvSpPr txBox="1"/>
          <p:nvPr/>
        </p:nvSpPr>
        <p:spPr>
          <a:xfrm>
            <a:off x="7311261" y="3930436"/>
            <a:ext cx="12464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目标数据集</a:t>
            </a:r>
            <a:endParaRPr lang="ja-JP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69425E-AC19-F544-B60F-5A30542DCF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5327" y="660679"/>
            <a:ext cx="4722661" cy="292355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raining"/>
          <p:cNvSpPr txBox="1">
            <a:spLocks noGrp="1"/>
          </p:cNvSpPr>
          <p:nvPr>
            <p:ph type="title"/>
          </p:nvPr>
        </p:nvSpPr>
        <p:spPr>
          <a:xfrm>
            <a:off x="326459" y="209528"/>
            <a:ext cx="8205305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微调训练</a:t>
            </a:r>
            <a:endParaRPr dirty="0"/>
          </a:p>
        </p:txBody>
      </p:sp>
      <p:sp>
        <p:nvSpPr>
          <p:cNvPr id="263" name="Train on the target dataset as a normal training job, but with a strong regulariz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 dirty="0"/>
              <a:t>在已有神经网络上微调目标数据集，但具有强大的正</a:t>
            </a:r>
            <a:r>
              <a:rPr lang="zh-CN" altLang="en-US" dirty="0"/>
              <a:t>则</a:t>
            </a:r>
            <a:r>
              <a:rPr lang="ja-JP" altLang="en-US" dirty="0"/>
              <a:t>化</a:t>
            </a:r>
          </a:p>
          <a:p>
            <a:pPr lvl="1"/>
            <a:r>
              <a:rPr lang="ja-JP" altLang="en-US" dirty="0"/>
              <a:t>使用较小的学习率</a:t>
            </a:r>
          </a:p>
          <a:p>
            <a:pPr lvl="1"/>
            <a:r>
              <a:rPr lang="ja-JP" altLang="en-US" dirty="0"/>
              <a:t>使用较少的迭代周期</a:t>
            </a:r>
          </a:p>
          <a:p>
            <a:r>
              <a:rPr lang="ja-JP" altLang="en-US" dirty="0"/>
              <a:t>如果源数据集比目标数据集更复杂，则微调通常会得到更高质量的模型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Re-use Classifier Paramet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重用已有分类器的参数</a:t>
            </a:r>
            <a:endParaRPr dirty="0"/>
          </a:p>
        </p:txBody>
      </p:sp>
      <p:sp>
        <p:nvSpPr>
          <p:cNvPr id="266" name="The source dataset may contain some categories from the target datasets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4251539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源数据集可能包含目标数据集中的某些类别</a:t>
            </a:r>
          </a:p>
          <a:p>
            <a:r>
              <a:rPr lang="ja-JP" altLang="en-US"/>
              <a:t>在初始化期间使用来自预训练模型的相应权重向量</a:t>
            </a:r>
            <a:endParaRPr dirty="0"/>
          </a:p>
        </p:txBody>
      </p:sp>
      <p:pic>
        <p:nvPicPr>
          <p:cNvPr id="26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207" y="1552255"/>
            <a:ext cx="3748859" cy="23131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662" y="1009331"/>
            <a:ext cx="1591342" cy="3587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Fix Some Lay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修复一些层</a:t>
            </a:r>
            <a:endParaRPr dirty="0"/>
          </a:p>
        </p:txBody>
      </p:sp>
      <p:pic>
        <p:nvPicPr>
          <p:cNvPr id="272" name="Image" descr="Imag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384660" y="3185539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3" name="Image" descr="Imag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023118" y="3185539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4" name="Image" descr="Imag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395626" y="2584643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Image" descr="Imag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026347" y="2584643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Image" descr="Image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5384364" y="1009331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Image" descr="Image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381952" y="1613049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8" name="Image" descr="Image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018093" y="1613049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9" name="Image" descr="Image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6012082" y="1009331"/>
            <a:ext cx="571501" cy="571501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Neural networks learn hierarchical feature representations…"/>
          <p:cNvSpPr txBox="1">
            <a:spLocks noGrp="1"/>
          </p:cNvSpPr>
          <p:nvPr>
            <p:ph type="body" sz="half" idx="1"/>
          </p:nvPr>
        </p:nvSpPr>
        <p:spPr>
          <a:xfrm>
            <a:off x="340593" y="1009331"/>
            <a:ext cx="4617488" cy="35539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 dirty="0"/>
              <a:t>神经网络学习分层特征表示</a:t>
            </a:r>
          </a:p>
          <a:p>
            <a:pPr lvl="1"/>
            <a:r>
              <a:rPr lang="ja-JP" altLang="en-US" dirty="0"/>
              <a:t>低层特征是通用的</a:t>
            </a:r>
          </a:p>
          <a:p>
            <a:pPr lvl="1"/>
            <a:r>
              <a:rPr lang="ja-JP" altLang="en-US" dirty="0"/>
              <a:t>高层特征与数据集中的对象更相关</a:t>
            </a:r>
          </a:p>
          <a:p>
            <a:r>
              <a:rPr lang="ja-JP" altLang="en-US" dirty="0"/>
              <a:t>在微调期间修复底层的参数</a:t>
            </a:r>
          </a:p>
          <a:p>
            <a:pPr lvl="1"/>
            <a:r>
              <a:rPr lang="ja-JP" altLang="en-US" dirty="0"/>
              <a:t>另一个强有力的</a:t>
            </a:r>
            <a:r>
              <a:rPr lang="zh-CN" altLang="en-US" dirty="0"/>
              <a:t>正则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8AE5C1-4002-684B-A321-704D573B954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4259"/>
          <a:stretch/>
        </p:blipFill>
        <p:spPr>
          <a:xfrm>
            <a:off x="7026544" y="891330"/>
            <a:ext cx="2117455" cy="286571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tyle Transf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样式迁移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76EFB-DC1D-1940-8B95-16F1E142E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概要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899B0-5952-B84D-B52D-9363977CD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ja-JP" altLang="en-US"/>
              <a:t>图像增广</a:t>
            </a:r>
            <a:endParaRPr lang="en-US" altLang="ja-JP" dirty="0"/>
          </a:p>
          <a:p>
            <a:r>
              <a:rPr lang="ja-JP" altLang="en-US"/>
              <a:t>微调</a:t>
            </a:r>
            <a:endParaRPr lang="en-US" altLang="ja-JP" dirty="0"/>
          </a:p>
          <a:p>
            <a:pPr lvl="1"/>
            <a:r>
              <a:rPr lang="ja-JP" altLang="en-US"/>
              <a:t>低层特征可通用</a:t>
            </a:r>
          </a:p>
          <a:p>
            <a:pPr lvl="1"/>
            <a:r>
              <a:rPr lang="ja-JP" altLang="en-US"/>
              <a:t>高层特征重新初始化</a:t>
            </a:r>
            <a:endParaRPr lang="en-US" altLang="ja-JP" dirty="0"/>
          </a:p>
          <a:p>
            <a:r>
              <a:rPr lang="ja-JP" altLang="en-US"/>
              <a:t>样式迁移</a:t>
            </a:r>
            <a:endParaRPr lang="en-US" altLang="ja-JP" dirty="0"/>
          </a:p>
          <a:p>
            <a:pPr lvl="1"/>
            <a:r>
              <a:rPr lang="ja-JP" altLang="en-US"/>
              <a:t>内容损失</a:t>
            </a:r>
            <a:endParaRPr lang="en-US" altLang="ja-JP" dirty="0"/>
          </a:p>
          <a:p>
            <a:pPr lvl="1"/>
            <a:r>
              <a:rPr lang="ja-JP" altLang="en-US"/>
              <a:t>样式损失</a:t>
            </a:r>
            <a:endParaRPr lang="en-US" altLang="ja-JP" dirty="0"/>
          </a:p>
          <a:p>
            <a:pPr lvl="1"/>
            <a:r>
              <a:rPr lang="ja-JP" altLang="en-US"/>
              <a:t>总损失函数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90875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venice-boat.jpg" descr="venice-boa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9" y="602263"/>
            <a:ext cx="1761635" cy="1101023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+"/>
          <p:cNvSpPr txBox="1"/>
          <p:nvPr/>
        </p:nvSpPr>
        <p:spPr>
          <a:xfrm>
            <a:off x="1041334" y="1942620"/>
            <a:ext cx="356305" cy="572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400"/>
            </a:lvl1pPr>
          </a:lstStyle>
          <a:p>
            <a:r>
              <a:t>+</a:t>
            </a:r>
          </a:p>
        </p:txBody>
      </p:sp>
      <p:pic>
        <p:nvPicPr>
          <p:cNvPr id="286" name="3.jpg" descr="3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0" y="571500"/>
            <a:ext cx="6096000" cy="381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7" name="starry_night.jpg" descr="starry_night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69" y="2643821"/>
            <a:ext cx="1761635" cy="1101022"/>
          </a:xfrm>
          <a:prstGeom prst="rect">
            <a:avLst/>
          </a:prstGeom>
          <a:ln w="12700">
            <a:miter lim="400000"/>
          </a:ln>
        </p:spPr>
      </p:pic>
      <p:sp>
        <p:nvSpPr>
          <p:cNvPr id="288" name="https://github.com/zhanghang1989/MXNet-Gluon-Style-Transfer/"/>
          <p:cNvSpPr txBox="1"/>
          <p:nvPr/>
        </p:nvSpPr>
        <p:spPr>
          <a:xfrm>
            <a:off x="3255466" y="4669728"/>
            <a:ext cx="4452675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6858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https://github.com/zhanghang1989/MXNet-Gluon-Style-Transfer/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venice-boat.jpg" descr="venice-boa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9" y="602263"/>
            <a:ext cx="1761635" cy="1101023"/>
          </a:xfrm>
          <a:prstGeom prst="rect">
            <a:avLst/>
          </a:prstGeom>
          <a:ln w="12700">
            <a:miter lim="400000"/>
          </a:ln>
        </p:spPr>
      </p:pic>
      <p:sp>
        <p:nvSpPr>
          <p:cNvPr id="291" name="+"/>
          <p:cNvSpPr txBox="1"/>
          <p:nvPr/>
        </p:nvSpPr>
        <p:spPr>
          <a:xfrm>
            <a:off x="1041334" y="1942620"/>
            <a:ext cx="356305" cy="572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400"/>
            </a:lvl1pPr>
          </a:lstStyle>
          <a:p>
            <a:r>
              <a:t>+</a:t>
            </a:r>
          </a:p>
        </p:txBody>
      </p:sp>
      <p:pic>
        <p:nvPicPr>
          <p:cNvPr id="292" name="1.jpg" descr="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0" y="568945"/>
            <a:ext cx="6096000" cy="381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3" name="udnie.jpg" descr="udni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69" y="2657432"/>
            <a:ext cx="1761635" cy="17630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venice-boat.jpg" descr="venice-boa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9" y="602263"/>
            <a:ext cx="1761635" cy="1101023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+"/>
          <p:cNvSpPr txBox="1"/>
          <p:nvPr/>
        </p:nvSpPr>
        <p:spPr>
          <a:xfrm>
            <a:off x="1041334" y="1942620"/>
            <a:ext cx="356305" cy="572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400"/>
            </a:lvl1pPr>
          </a:lstStyle>
          <a:p>
            <a:r>
              <a:t>+</a:t>
            </a:r>
          </a:p>
        </p:txBody>
      </p:sp>
      <p:pic>
        <p:nvPicPr>
          <p:cNvPr id="305" name="5.jpg" descr="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0" y="571500"/>
            <a:ext cx="6096000" cy="381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6" name="the_scream.jpg" descr="the_scream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131" y="2641021"/>
            <a:ext cx="1684711" cy="21451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venice-boat.jpg" descr="venice-boa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9" y="602263"/>
            <a:ext cx="1761635" cy="1101023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+"/>
          <p:cNvSpPr txBox="1"/>
          <p:nvPr/>
        </p:nvSpPr>
        <p:spPr>
          <a:xfrm>
            <a:off x="1041334" y="1942620"/>
            <a:ext cx="356305" cy="572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400"/>
            </a:lvl1pPr>
          </a:lstStyle>
          <a:p>
            <a:r>
              <a:t>+</a:t>
            </a:r>
          </a:p>
        </p:txBody>
      </p:sp>
      <p:pic>
        <p:nvPicPr>
          <p:cNvPr id="310" name="6.jpg" descr="6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0" y="571500"/>
            <a:ext cx="6096000" cy="381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1" name="la_muse.jpg" descr="la_mus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69" y="2754570"/>
            <a:ext cx="1761635" cy="14135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venice-boat.jpg" descr="venice-boa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9" y="602263"/>
            <a:ext cx="1761635" cy="1101023"/>
          </a:xfrm>
          <a:prstGeom prst="rect">
            <a:avLst/>
          </a:prstGeom>
          <a:ln w="12700">
            <a:miter lim="400000"/>
          </a:ln>
        </p:spPr>
      </p:pic>
      <p:sp>
        <p:nvSpPr>
          <p:cNvPr id="314" name="+"/>
          <p:cNvSpPr txBox="1"/>
          <p:nvPr/>
        </p:nvSpPr>
        <p:spPr>
          <a:xfrm>
            <a:off x="1041334" y="1942620"/>
            <a:ext cx="356305" cy="572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400"/>
            </a:lvl1pPr>
          </a:lstStyle>
          <a:p>
            <a:r>
              <a:t>+</a:t>
            </a:r>
          </a:p>
        </p:txBody>
      </p:sp>
      <p:pic>
        <p:nvPicPr>
          <p:cNvPr id="315" name="7.jpg" descr="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0" y="571500"/>
            <a:ext cx="6096000" cy="381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6" name="feathers.jpg" descr="feathers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88" y="2564367"/>
            <a:ext cx="1616197" cy="20220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venice-boat.jpg" descr="venice-boa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9" y="602263"/>
            <a:ext cx="1761635" cy="1101023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+"/>
          <p:cNvSpPr txBox="1"/>
          <p:nvPr/>
        </p:nvSpPr>
        <p:spPr>
          <a:xfrm>
            <a:off x="1041334" y="1942620"/>
            <a:ext cx="356305" cy="572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400"/>
            </a:lvl1pPr>
          </a:lstStyle>
          <a:p>
            <a:r>
              <a:t>+</a:t>
            </a:r>
          </a:p>
        </p:txBody>
      </p:sp>
      <p:pic>
        <p:nvPicPr>
          <p:cNvPr id="320" name="8.jpg" descr="8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0" y="571500"/>
            <a:ext cx="6096000" cy="381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21" name="rain_princess.jpg" descr="rain_princess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761" y="2631372"/>
            <a:ext cx="1761635" cy="17588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venice-boat.jpg" descr="venice-boa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9" y="602263"/>
            <a:ext cx="1761635" cy="1101023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+"/>
          <p:cNvSpPr txBox="1"/>
          <p:nvPr/>
        </p:nvSpPr>
        <p:spPr>
          <a:xfrm>
            <a:off x="1041334" y="1942620"/>
            <a:ext cx="356305" cy="572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400"/>
            </a:lvl1pPr>
          </a:lstStyle>
          <a:p>
            <a:r>
              <a:t>+</a:t>
            </a:r>
          </a:p>
        </p:txBody>
      </p:sp>
      <p:pic>
        <p:nvPicPr>
          <p:cNvPr id="325" name="9.jpg" descr="9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0" y="571500"/>
            <a:ext cx="6096000" cy="381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26" name="wave.jpg" descr="wav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737" y="2651819"/>
            <a:ext cx="1751499" cy="9701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Neural Sty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神经元风格</a:t>
            </a:r>
            <a:endParaRPr lang="en-US" dirty="0"/>
          </a:p>
        </p:txBody>
      </p:sp>
      <p:sp>
        <p:nvSpPr>
          <p:cNvPr id="329" name="Learn a composite image to match the contents from a content image and the styles from the style image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学习合成图像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ja-JP" altLang="en-US"/>
              <a:t>内容图像中的内容</a:t>
            </a:r>
            <a:endParaRPr lang="en-US" altLang="ja-JP" dirty="0"/>
          </a:p>
          <a:p>
            <a:pPr lvl="1"/>
            <a:r>
              <a:rPr lang="ja-JP" altLang="en-US"/>
              <a:t>样式图像中的样式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0" name="Equation"/>
              <p:cNvSpPr txBox="1"/>
              <p:nvPr/>
            </p:nvSpPr>
            <p:spPr>
              <a:xfrm>
                <a:off x="717686" y="2548763"/>
                <a:ext cx="7018268" cy="401007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𝑚𝑖𝑛</m:t>
                          </m:r>
                        </m:e>
                        <m:lim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lim>
                      </m:limLow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ℓ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content</m:t>
                          </m:r>
                        </m:sub>
                      </m:sSub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content</m:t>
                          </m:r>
                        </m:sub>
                      </m:sSub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)+</m:t>
                      </m:r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ℓ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style</m:t>
                          </m:r>
                        </m:sub>
                      </m:sSub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style</m:t>
                          </m:r>
                        </m:sub>
                      </m:sSub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)+</m:t>
                      </m:r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ℓ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noise</m:t>
                          </m:r>
                        </m:sub>
                      </m:sSub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altLang="zh-CN" sz="20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2000" dirty="0"/>
              </a:p>
            </p:txBody>
          </p:sp>
        </mc:Choice>
        <mc:Fallback xmlns="">
          <p:sp>
            <p:nvSpPr>
              <p:cNvPr id="330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686" y="2548763"/>
                <a:ext cx="7018268" cy="401007"/>
              </a:xfrm>
              <a:prstGeom prst="rect">
                <a:avLst/>
              </a:prstGeom>
              <a:blipFill>
                <a:blip r:embed="rId2"/>
                <a:stretch>
                  <a:fillRect b="-15625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ontent Los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内容损失</a:t>
            </a:r>
            <a:endParaRPr dirty="0"/>
          </a:p>
        </p:txBody>
      </p:sp>
      <p:sp>
        <p:nvSpPr>
          <p:cNvPr id="333" name="Feed both content and composite images to the a CNN…"/>
          <p:cNvSpPr txBox="1">
            <a:spLocks noGrp="1"/>
          </p:cNvSpPr>
          <p:nvPr>
            <p:ph type="body" sz="half" idx="1"/>
          </p:nvPr>
        </p:nvSpPr>
        <p:spPr>
          <a:xfrm>
            <a:off x="345541" y="1108752"/>
            <a:ext cx="3505099" cy="35539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将内容图像和合成图像都放入</a:t>
            </a:r>
            <a:r>
              <a:rPr lang="zh-CN" altLang="en-US" dirty="0"/>
              <a:t> </a:t>
            </a:r>
            <a:r>
              <a:rPr lang="en-US" dirty="0"/>
              <a:t>CNN</a:t>
            </a:r>
          </a:p>
          <a:p>
            <a:r>
              <a:rPr lang="ja-JP" altLang="en-US"/>
              <a:t>比较双方的平方损失</a:t>
            </a:r>
          </a:p>
          <a:p>
            <a:pPr lvl="1"/>
            <a:r>
              <a:rPr lang="ja-JP" altLang="en-US"/>
              <a:t>底层匹配细节</a:t>
            </a:r>
          </a:p>
          <a:p>
            <a:pPr lvl="1"/>
            <a:r>
              <a:rPr lang="ja-JP" altLang="en-US"/>
              <a:t>顶层匹配全局内容</a:t>
            </a:r>
            <a:endParaRPr lang="en-US" dirty="0"/>
          </a:p>
        </p:txBody>
      </p:sp>
      <p:pic>
        <p:nvPicPr>
          <p:cNvPr id="33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4413" y="1240832"/>
            <a:ext cx="3959245" cy="2676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tyle Los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样式损失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7" name="Gram matrix     :      is the inner product between channel i and j…"/>
              <p:cNvSpPr txBox="1">
                <a:spLocks noGrp="1"/>
              </p:cNvSpPr>
              <p:nvPr>
                <p:ph type="body" sz="half" idx="1"/>
              </p:nvPr>
            </p:nvSpPr>
            <p:spPr>
              <a:xfrm>
                <a:off x="340592" y="1009331"/>
                <a:ext cx="5067759" cy="3553928"/>
              </a:xfrm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r>
                  <a:rPr lang="ja-JP" altLang="en-US"/>
                  <a:t>格拉姆矩阵（</a:t>
                </a:r>
                <a:r>
                  <a:rPr lang="en-US" dirty="0"/>
                  <a:t>Gram matrix</a:t>
                </a:r>
                <a:r>
                  <a:rPr lang="zh-CN" altLang="en-US" dirty="0"/>
                  <a:t>）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zh-CN" altLang="en-US" dirty="0"/>
                  <a:t>：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ar-A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ar-AE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ar-AE" altLang="zh-CN" dirty="0"/>
                  <a:t> </a:t>
                </a:r>
                <a:r>
                  <a:rPr lang="ja-JP" altLang="en-US"/>
                  <a:t>是通道</a:t>
                </a:r>
                <a:r>
                  <a:rPr lang="zh-CN" altLang="en-US" dirty="0"/>
                  <a:t> </a:t>
                </a:r>
                <a:r>
                  <a:rPr lang="en-US" altLang="zh-CN" dirty="0" err="1"/>
                  <a:t>i</a:t>
                </a:r>
                <a:r>
                  <a:rPr lang="zh-CN" altLang="en-US" dirty="0"/>
                  <a:t> </a:t>
                </a:r>
                <a:r>
                  <a:rPr lang="ja-JP" altLang="en-US"/>
                  <a:t>和</a:t>
                </a:r>
                <a:r>
                  <a:rPr lang="zh-CN" altLang="en-US" dirty="0"/>
                  <a:t> </a:t>
                </a:r>
                <a:r>
                  <a:rPr lang="en-US" dirty="0"/>
                  <a:t>j</a:t>
                </a:r>
                <a:r>
                  <a:rPr lang="zh-CN" altLang="en-US" dirty="0"/>
                  <a:t> </a:t>
                </a:r>
                <a:r>
                  <a:rPr lang="ja-JP" altLang="en-US"/>
                  <a:t>之间的内积</a:t>
                </a:r>
              </a:p>
              <a:p>
                <a:pPr lvl="1"/>
                <a:r>
                  <a:rPr lang="ja-JP" altLang="en-US"/>
                  <a:t>通过平方损失比较内部层输出的</a:t>
                </a:r>
                <a14:m>
                  <m:oMath xmlns:m="http://schemas.openxmlformats.org/officeDocument/2006/math">
                    <m:r>
                      <a:rPr lang="ja-JP" alt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ja-JP" altLang="en-US"/>
              </a:p>
              <a:p>
                <a:pPr lvl="2"/>
                <a:r>
                  <a:rPr lang="ja-JP" altLang="en-US"/>
                  <a:t>底层匹配本地样式</a:t>
                </a:r>
              </a:p>
              <a:p>
                <a:pPr lvl="2"/>
                <a:r>
                  <a:rPr lang="ja-JP" altLang="en-US"/>
                  <a:t>顶层匹配全局样式</a:t>
                </a:r>
                <a:endParaRPr lang="ja-JP" altLang="en-US" dirty="0"/>
              </a:p>
            </p:txBody>
          </p:sp>
        </mc:Choice>
        <mc:Fallback xmlns="">
          <p:sp>
            <p:nvSpPr>
              <p:cNvPr id="337" name="Gram matrix     :      is the inner product between channel i and j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1"/>
              </p:nvPr>
            </p:nvSpPr>
            <p:spPr>
              <a:xfrm>
                <a:off x="340592" y="1009331"/>
                <a:ext cx="5067759" cy="3553928"/>
              </a:xfrm>
              <a:prstGeom prst="rect">
                <a:avLst/>
              </a:prstGeom>
              <a:blipFill>
                <a:blip r:embed="rId2"/>
                <a:stretch>
                  <a:fillRect l="-2500" t="-10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3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846" y="971212"/>
            <a:ext cx="3825238" cy="2757731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Equation"/>
          <p:cNvSpPr txBox="1"/>
          <p:nvPr/>
        </p:nvSpPr>
        <p:spPr>
          <a:xfrm>
            <a:off x="2875263" y="1154771"/>
            <a:ext cx="65" cy="33855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defRPr>
                <a:solidFill>
                  <a:srgbClr val="000000"/>
                </a:solidFill>
              </a:defRPr>
            </a:pPr>
            <a:endParaRPr sz="2200" dirty="0"/>
          </a:p>
        </p:txBody>
      </p:sp>
      <p:sp>
        <p:nvSpPr>
          <p:cNvPr id="340" name="Equation"/>
          <p:cNvSpPr txBox="1"/>
          <p:nvPr/>
        </p:nvSpPr>
        <p:spPr>
          <a:xfrm>
            <a:off x="2429180" y="1150522"/>
            <a:ext cx="65" cy="33855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>
              <a:defRPr>
                <a:solidFill>
                  <a:srgbClr val="000000"/>
                </a:solidFill>
              </a:defRPr>
            </a:pPr>
            <a:endParaRPr sz="2200"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Image Augmentation"/>
          <p:cNvSpPr txBox="1">
            <a:spLocks noGrp="1"/>
          </p:cNvSpPr>
          <p:nvPr>
            <p:ph type="title"/>
          </p:nvPr>
        </p:nvSpPr>
        <p:spPr>
          <a:xfrm>
            <a:off x="382623" y="1673384"/>
            <a:ext cx="3748946" cy="1796732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图像增广</a:t>
            </a:r>
            <a:endParaRPr lang="en-US" altLang="ja-JP" dirty="0"/>
          </a:p>
        </p:txBody>
      </p:sp>
      <p:pic>
        <p:nvPicPr>
          <p:cNvPr id="153" name="channelshuffle.gif" descr="channelshuffle.gi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904877" y="675110"/>
            <a:ext cx="1270001" cy="1879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coarsedropout_p_0_2.gif" descr="coarsedropout_p_0_2.gif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491280" y="675110"/>
            <a:ext cx="1270001" cy="1879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invert_per_channel_true.gif" descr="invert_per_channel_true.gi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904877" y="2592704"/>
            <a:ext cx="1270001" cy="1879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sigmoidcontrast_gain_10.gif" descr="sigmoidcontrast_gain_10.gif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491280" y="2580477"/>
            <a:ext cx="1270001" cy="1879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Noise Los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噪声损失</a:t>
            </a:r>
            <a:endParaRPr dirty="0"/>
          </a:p>
        </p:txBody>
      </p:sp>
      <p:sp>
        <p:nvSpPr>
          <p:cNvPr id="343" name="The learned composite image may have a lot of high-frequency nois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学习的合成图像可能具有许多高频噪声</a:t>
            </a:r>
          </a:p>
          <a:p>
            <a:r>
              <a:rPr lang="ja-JP" altLang="en-US"/>
              <a:t>使用总变差损失来降噪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" name="Equation"/>
              <p:cNvSpPr txBox="1"/>
              <p:nvPr/>
            </p:nvSpPr>
            <p:spPr>
              <a:xfrm>
                <a:off x="3146517" y="2080960"/>
                <a:ext cx="2891606" cy="536910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</m:e>
                        <m:lim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lim>
                      </m:limLow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|+|</m:t>
                      </m:r>
                      <m:sSub>
                        <m:sSub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344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6517" y="2080960"/>
                <a:ext cx="2891606" cy="536910"/>
              </a:xfrm>
              <a:prstGeom prst="rect">
                <a:avLst/>
              </a:prstGeom>
              <a:blipFill>
                <a:blip r:embed="rId2"/>
                <a:stretch>
                  <a:fillRect l="-3070" r="-7018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4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120" y="2669008"/>
            <a:ext cx="5766931" cy="20497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ut All Things Togeth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总损失函数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9" name="Equation"/>
              <p:cNvSpPr txBox="1"/>
              <p:nvPr/>
            </p:nvSpPr>
            <p:spPr>
              <a:xfrm>
                <a:off x="717686" y="993639"/>
                <a:ext cx="6875728" cy="401007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𝑚𝑖𝑛</m:t>
                          </m:r>
                        </m:e>
                        <m:lim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lim>
                      </m:limLow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ℓ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content</m:t>
                          </m:r>
                        </m:sub>
                      </m:sSub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content</m:t>
                          </m:r>
                        </m:sub>
                      </m:sSub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)+</m:t>
                      </m:r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ℓ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style</m:t>
                          </m:r>
                        </m:sub>
                      </m:sSub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style</m:t>
                          </m:r>
                        </m:sub>
                      </m:sSub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)+</m:t>
                      </m:r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ℓ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noise</m:t>
                          </m:r>
                        </m:sub>
                      </m:sSub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ar-AE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ar-AE" altLang="zh-CN" sz="20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2000" dirty="0"/>
              </a:p>
            </p:txBody>
          </p:sp>
        </mc:Choice>
        <mc:Fallback xmlns="">
          <p:sp>
            <p:nvSpPr>
              <p:cNvPr id="349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686" y="993639"/>
                <a:ext cx="6875728" cy="401007"/>
              </a:xfrm>
              <a:prstGeom prst="rect">
                <a:avLst/>
              </a:prstGeom>
              <a:blipFill>
                <a:blip r:embed="rId2"/>
                <a:stretch>
                  <a:fillRect l="-369" r="-554" b="-12121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5D029B6D-E898-6348-B219-2795ADA94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931" y="1606550"/>
            <a:ext cx="5619549" cy="333660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neuralart_train.mp4" descr="neuralart_train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28" y="-720362"/>
            <a:ext cx="9140672" cy="608881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6B2A06-8CE9-FA41-A0F0-F73933DB3CAA}"/>
              </a:ext>
            </a:extLst>
          </p:cNvPr>
          <p:cNvSpPr txBox="1"/>
          <p:nvPr/>
        </p:nvSpPr>
        <p:spPr>
          <a:xfrm>
            <a:off x="497840" y="-304800"/>
            <a:ext cx="1220845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4400">
                <a:solidFill>
                  <a:schemeClr val="bg1"/>
                </a:solidFill>
              </a:rPr>
              <a:t>视频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Arial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25" fill="hold"/>
                                        <p:tgtEl>
                                          <p:spTgt spid="3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51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76EFB-DC1D-1940-8B95-16F1E142E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总结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899B0-5952-B84D-B52D-9363977CD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ja-JP" altLang="en-US"/>
              <a:t>图像增广</a:t>
            </a:r>
            <a:endParaRPr lang="en-US" altLang="ja-JP" dirty="0"/>
          </a:p>
          <a:p>
            <a:r>
              <a:rPr lang="ja-JP" altLang="en-US"/>
              <a:t>微调</a:t>
            </a:r>
            <a:endParaRPr lang="en-US" altLang="ja-JP" dirty="0"/>
          </a:p>
          <a:p>
            <a:pPr lvl="1"/>
            <a:r>
              <a:rPr lang="ja-JP" altLang="en-US"/>
              <a:t>低层特征可通用</a:t>
            </a:r>
          </a:p>
          <a:p>
            <a:pPr lvl="1"/>
            <a:r>
              <a:rPr lang="ja-JP" altLang="en-US"/>
              <a:t>高层特征重新初始化</a:t>
            </a:r>
            <a:endParaRPr lang="en-US" altLang="ja-JP" dirty="0"/>
          </a:p>
          <a:p>
            <a:r>
              <a:rPr lang="ja-JP" altLang="en-US"/>
              <a:t>样式迁移</a:t>
            </a:r>
            <a:endParaRPr lang="en-US" altLang="ja-JP" dirty="0"/>
          </a:p>
          <a:p>
            <a:pPr lvl="1"/>
            <a:r>
              <a:rPr lang="ja-JP" altLang="en-US"/>
              <a:t>内容损失</a:t>
            </a:r>
            <a:endParaRPr lang="en-US" altLang="ja-JP" dirty="0"/>
          </a:p>
          <a:p>
            <a:pPr lvl="1"/>
            <a:r>
              <a:rPr lang="ja-JP" altLang="en-US"/>
              <a:t>样式损失</a:t>
            </a:r>
            <a:endParaRPr lang="en-US" altLang="ja-JP" dirty="0"/>
          </a:p>
          <a:p>
            <a:pPr lvl="1"/>
            <a:r>
              <a:rPr lang="ja-JP" altLang="en-US"/>
              <a:t>总损失函数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95650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A Real Story at CES’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CES’19</a:t>
            </a:r>
            <a:r>
              <a:rPr lang="zh-CN" altLang="en-US" dirty="0"/>
              <a:t> </a:t>
            </a:r>
            <a:r>
              <a:rPr lang="ja-JP" altLang="en-US"/>
              <a:t>真实故事</a:t>
            </a:r>
            <a:endParaRPr dirty="0"/>
          </a:p>
        </p:txBody>
      </p:sp>
      <p:sp>
        <p:nvSpPr>
          <p:cNvPr id="159" name="A startup found their demo, a smart vending machine that identifies what customers picked through a camera, didn’t work because the showroom has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4952768" cy="355392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ja-JP" altLang="en-US"/>
              <a:t>一家初创公司的演示</a:t>
            </a:r>
            <a:r>
              <a:rPr lang="zh-CN" altLang="en-US" dirty="0"/>
              <a:t>：</a:t>
            </a:r>
            <a:r>
              <a:rPr lang="ja-JP" altLang="en-US"/>
              <a:t>一款智能自动售货机，通过相机镜头识别客户挑选的物品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ja-JP" altLang="en-US"/>
              <a:t>但演示失败</a:t>
            </a:r>
            <a:r>
              <a:rPr lang="zh-CN" altLang="en-US" dirty="0"/>
              <a:t>，</a:t>
            </a:r>
            <a:r>
              <a:rPr lang="ja-JP" altLang="en-US"/>
              <a:t>因为展厅有不同的</a:t>
            </a:r>
            <a:r>
              <a:rPr lang="zh-CN" altLang="en-US" dirty="0"/>
              <a:t>：</a:t>
            </a:r>
            <a:endParaRPr lang="ja-JP" altLang="en-US"/>
          </a:p>
          <a:p>
            <a:pPr lvl="1"/>
            <a:r>
              <a:rPr lang="ja-JP" altLang="en-US"/>
              <a:t>光温</a:t>
            </a:r>
          </a:p>
          <a:p>
            <a:pPr lvl="1"/>
            <a:r>
              <a:rPr lang="ja-JP" altLang="en-US"/>
              <a:t>桌子上的光反射</a:t>
            </a:r>
          </a:p>
          <a:p>
            <a:r>
              <a:rPr lang="ja-JP" altLang="en-US"/>
              <a:t>他们整夜工作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ja-JP" altLang="en-US"/>
              <a:t>重新收集数据并训练新模型</a:t>
            </a:r>
            <a:endParaRPr lang="en-US" altLang="ja-JP" dirty="0"/>
          </a:p>
          <a:p>
            <a:pPr lvl="1"/>
            <a:r>
              <a:rPr lang="ja-JP" altLang="en-US"/>
              <a:t>订购了桌布</a:t>
            </a:r>
            <a:endParaRPr lang="en-US" dirty="0"/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7200" y="916204"/>
            <a:ext cx="3164274" cy="34939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Data Aug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ja-JP" altLang="en-US"/>
              <a:t>数据增广</a:t>
            </a:r>
            <a:br>
              <a:rPr lang="en-US" altLang="ja-JP" dirty="0"/>
            </a:br>
            <a:endParaRPr dirty="0"/>
          </a:p>
        </p:txBody>
      </p:sp>
      <p:sp>
        <p:nvSpPr>
          <p:cNvPr id="163" name="Augment an existing dataset with more diversiti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现有数据集基础上</a:t>
            </a:r>
            <a:r>
              <a:rPr lang="zh-CN" altLang="en-US" dirty="0"/>
              <a:t>，</a:t>
            </a:r>
            <a:r>
              <a:rPr lang="ja-JP" altLang="en-US"/>
              <a:t>增广为具有更多多样性的数据集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ja-JP" altLang="en-US"/>
              <a:t>在训练数据集中添加各种背景噪音</a:t>
            </a:r>
          </a:p>
          <a:p>
            <a:pPr lvl="1"/>
            <a:r>
              <a:rPr lang="ja-JP" altLang="en-US"/>
              <a:t>转换为其他图像</a:t>
            </a:r>
            <a:r>
              <a:rPr lang="zh-CN" altLang="en-US" dirty="0"/>
              <a:t>：</a:t>
            </a:r>
            <a:r>
              <a:rPr lang="ja-JP" altLang="en-US"/>
              <a:t>改变颜色</a:t>
            </a:r>
            <a:r>
              <a:rPr lang="zh-CN" altLang="en-US" dirty="0"/>
              <a:t>，</a:t>
            </a:r>
            <a:r>
              <a:rPr lang="ja-JP" altLang="en-US"/>
              <a:t>改变形状</a:t>
            </a:r>
            <a:endParaRPr lang="en-US" dirty="0"/>
          </a:p>
        </p:txBody>
      </p:sp>
      <p:pic>
        <p:nvPicPr>
          <p:cNvPr id="1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592" y="2772197"/>
            <a:ext cx="1686078" cy="13444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6568" y="2608692"/>
            <a:ext cx="1686078" cy="16714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2543" y="2623467"/>
            <a:ext cx="1848200" cy="16714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0641" y="2580831"/>
            <a:ext cx="1848200" cy="17271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raining with Augmented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图像增广</a:t>
            </a:r>
            <a:endParaRPr lang="en-US" altLang="ja-JP" dirty="0"/>
          </a:p>
        </p:txBody>
      </p:sp>
      <p:grpSp>
        <p:nvGrpSpPr>
          <p:cNvPr id="172" name="Group"/>
          <p:cNvGrpSpPr/>
          <p:nvPr/>
        </p:nvGrpSpPr>
        <p:grpSpPr>
          <a:xfrm>
            <a:off x="600305" y="1629290"/>
            <a:ext cx="1270001" cy="1270001"/>
            <a:chOff x="0" y="0"/>
            <a:chExt cx="1270000" cy="1270000"/>
          </a:xfrm>
        </p:grpSpPr>
        <p:sp>
          <p:nvSpPr>
            <p:cNvPr id="170" name="Square"/>
            <p:cNvSpPr/>
            <p:nvPr/>
          </p:nvSpPr>
          <p:spPr>
            <a:xfrm>
              <a:off x="0" y="0"/>
              <a:ext cx="1270000" cy="127000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  <p:pic>
          <p:nvPicPr>
            <p:cNvPr id="171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7010" y="221977"/>
              <a:ext cx="1035980" cy="8260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78" name="Group"/>
          <p:cNvGrpSpPr/>
          <p:nvPr/>
        </p:nvGrpSpPr>
        <p:grpSpPr>
          <a:xfrm>
            <a:off x="3009993" y="1296593"/>
            <a:ext cx="2524729" cy="1935395"/>
            <a:chOff x="0" y="0"/>
            <a:chExt cx="2524727" cy="1935393"/>
          </a:xfrm>
        </p:grpSpPr>
        <p:sp>
          <p:nvSpPr>
            <p:cNvPr id="173" name="Rectangle"/>
            <p:cNvSpPr/>
            <p:nvPr/>
          </p:nvSpPr>
          <p:spPr>
            <a:xfrm>
              <a:off x="0" y="0"/>
              <a:ext cx="2524728" cy="193539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  <p:pic>
          <p:nvPicPr>
            <p:cNvPr id="174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3332" y="158260"/>
              <a:ext cx="1035979" cy="10269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5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25475" y="132264"/>
              <a:ext cx="1193084" cy="10789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6" name="Image" descr="Image"/>
            <p:cNvPicPr>
              <a:picLocks noChangeAspect="1"/>
            </p:cNvPicPr>
            <p:nvPr/>
          </p:nvPicPr>
          <p:blipFill>
            <a:blip r:embed="rId5"/>
            <a:srcRect b="50047"/>
            <a:stretch>
              <a:fillRect/>
            </a:stretch>
          </p:blipFill>
          <p:spPr>
            <a:xfrm>
              <a:off x="75051" y="1342201"/>
              <a:ext cx="1098954" cy="5129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7" name="Image" descr="Image"/>
            <p:cNvPicPr>
              <a:picLocks noChangeAspect="1"/>
            </p:cNvPicPr>
            <p:nvPr/>
          </p:nvPicPr>
          <p:blipFill>
            <a:blip r:embed="rId5"/>
            <a:srcRect t="52844"/>
            <a:stretch>
              <a:fillRect/>
            </a:stretch>
          </p:blipFill>
          <p:spPr>
            <a:xfrm>
              <a:off x="1247143" y="1280487"/>
              <a:ext cx="1164118" cy="5129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79" name="Arrow"/>
          <p:cNvSpPr/>
          <p:nvPr/>
        </p:nvSpPr>
        <p:spPr>
          <a:xfrm>
            <a:off x="2043610" y="1975865"/>
            <a:ext cx="818480" cy="576851"/>
          </a:xfrm>
          <a:prstGeom prst="rightArrow">
            <a:avLst>
              <a:gd name="adj1" fmla="val 42276"/>
              <a:gd name="adj2" fmla="val 745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0" name="Arrow"/>
          <p:cNvSpPr/>
          <p:nvPr/>
        </p:nvSpPr>
        <p:spPr>
          <a:xfrm>
            <a:off x="5816122" y="1975865"/>
            <a:ext cx="818480" cy="576851"/>
          </a:xfrm>
          <a:prstGeom prst="rightArrow">
            <a:avLst>
              <a:gd name="adj1" fmla="val 42276"/>
              <a:gd name="adj2" fmla="val 745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1" name="Sitting Cat"/>
          <p:cNvSpPr/>
          <p:nvPr/>
        </p:nvSpPr>
        <p:spPr>
          <a:xfrm>
            <a:off x="6928634" y="1649477"/>
            <a:ext cx="1244766" cy="10191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5" h="21587" extrusionOk="0">
                <a:moveTo>
                  <a:pt x="17781" y="2"/>
                </a:moveTo>
                <a:cubicBezTo>
                  <a:pt x="17756" y="8"/>
                  <a:pt x="17731" y="21"/>
                  <a:pt x="17710" y="44"/>
                </a:cubicBezTo>
                <a:cubicBezTo>
                  <a:pt x="17322" y="478"/>
                  <a:pt x="16998" y="1143"/>
                  <a:pt x="16854" y="1697"/>
                </a:cubicBezTo>
                <a:cubicBezTo>
                  <a:pt x="16817" y="1842"/>
                  <a:pt x="16743" y="1962"/>
                  <a:pt x="16637" y="2041"/>
                </a:cubicBezTo>
                <a:cubicBezTo>
                  <a:pt x="15872" y="2594"/>
                  <a:pt x="15930" y="4148"/>
                  <a:pt x="15574" y="5512"/>
                </a:cubicBezTo>
                <a:cubicBezTo>
                  <a:pt x="15277" y="6638"/>
                  <a:pt x="14071" y="7073"/>
                  <a:pt x="13306" y="7429"/>
                </a:cubicBezTo>
                <a:cubicBezTo>
                  <a:pt x="12541" y="7791"/>
                  <a:pt x="7195" y="10380"/>
                  <a:pt x="7195" y="16547"/>
                </a:cubicBezTo>
                <a:cubicBezTo>
                  <a:pt x="7068" y="19307"/>
                  <a:pt x="6195" y="19796"/>
                  <a:pt x="4474" y="19796"/>
                </a:cubicBezTo>
                <a:cubicBezTo>
                  <a:pt x="2752" y="19796"/>
                  <a:pt x="1594" y="17805"/>
                  <a:pt x="1228" y="16922"/>
                </a:cubicBezTo>
                <a:cubicBezTo>
                  <a:pt x="776" y="15822"/>
                  <a:pt x="-319" y="16435"/>
                  <a:pt x="90" y="17529"/>
                </a:cubicBezTo>
                <a:cubicBezTo>
                  <a:pt x="420" y="18405"/>
                  <a:pt x="1859" y="21587"/>
                  <a:pt x="4612" y="21587"/>
                </a:cubicBezTo>
                <a:cubicBezTo>
                  <a:pt x="6806" y="21587"/>
                  <a:pt x="7880" y="20850"/>
                  <a:pt x="8225" y="20553"/>
                </a:cubicBezTo>
                <a:cubicBezTo>
                  <a:pt x="8294" y="20494"/>
                  <a:pt x="8390" y="20513"/>
                  <a:pt x="8432" y="20605"/>
                </a:cubicBezTo>
                <a:cubicBezTo>
                  <a:pt x="8677" y="21106"/>
                  <a:pt x="9086" y="21587"/>
                  <a:pt x="9606" y="21587"/>
                </a:cubicBezTo>
                <a:cubicBezTo>
                  <a:pt x="9606" y="21587"/>
                  <a:pt x="14480" y="21587"/>
                  <a:pt x="14847" y="21587"/>
                </a:cubicBezTo>
                <a:cubicBezTo>
                  <a:pt x="15214" y="21587"/>
                  <a:pt x="15420" y="21369"/>
                  <a:pt x="15436" y="20941"/>
                </a:cubicBezTo>
                <a:cubicBezTo>
                  <a:pt x="15452" y="20565"/>
                  <a:pt x="15265" y="20138"/>
                  <a:pt x="14840" y="20138"/>
                </a:cubicBezTo>
                <a:cubicBezTo>
                  <a:pt x="14038" y="20138"/>
                  <a:pt x="13740" y="19077"/>
                  <a:pt x="14389" y="18556"/>
                </a:cubicBezTo>
                <a:cubicBezTo>
                  <a:pt x="14915" y="18128"/>
                  <a:pt x="15495" y="17641"/>
                  <a:pt x="16069" y="17107"/>
                </a:cubicBezTo>
                <a:cubicBezTo>
                  <a:pt x="16127" y="17054"/>
                  <a:pt x="16206" y="17094"/>
                  <a:pt x="16222" y="17173"/>
                </a:cubicBezTo>
                <a:cubicBezTo>
                  <a:pt x="16519" y="18800"/>
                  <a:pt x="17126" y="21587"/>
                  <a:pt x="17796" y="21587"/>
                </a:cubicBezTo>
                <a:cubicBezTo>
                  <a:pt x="18742" y="21587"/>
                  <a:pt x="18470" y="21587"/>
                  <a:pt x="18847" y="21587"/>
                </a:cubicBezTo>
                <a:cubicBezTo>
                  <a:pt x="19224" y="21587"/>
                  <a:pt x="19437" y="21356"/>
                  <a:pt x="19437" y="20908"/>
                </a:cubicBezTo>
                <a:cubicBezTo>
                  <a:pt x="19437" y="20512"/>
                  <a:pt x="19220" y="20151"/>
                  <a:pt x="18779" y="20066"/>
                </a:cubicBezTo>
                <a:cubicBezTo>
                  <a:pt x="18582" y="20026"/>
                  <a:pt x="18417" y="19854"/>
                  <a:pt x="18364" y="19611"/>
                </a:cubicBezTo>
                <a:cubicBezTo>
                  <a:pt x="18146" y="18655"/>
                  <a:pt x="18051" y="16896"/>
                  <a:pt x="18115" y="15005"/>
                </a:cubicBezTo>
                <a:cubicBezTo>
                  <a:pt x="18120" y="14900"/>
                  <a:pt x="18151" y="14808"/>
                  <a:pt x="18204" y="14729"/>
                </a:cubicBezTo>
                <a:cubicBezTo>
                  <a:pt x="19065" y="13537"/>
                  <a:pt x="19666" y="12212"/>
                  <a:pt x="19666" y="10809"/>
                </a:cubicBezTo>
                <a:cubicBezTo>
                  <a:pt x="19666" y="8826"/>
                  <a:pt x="18890" y="8267"/>
                  <a:pt x="19325" y="6224"/>
                </a:cubicBezTo>
                <a:cubicBezTo>
                  <a:pt x="19517" y="5335"/>
                  <a:pt x="20101" y="5182"/>
                  <a:pt x="20101" y="5182"/>
                </a:cubicBezTo>
                <a:cubicBezTo>
                  <a:pt x="20101" y="5182"/>
                  <a:pt x="21223" y="5353"/>
                  <a:pt x="21100" y="3871"/>
                </a:cubicBezTo>
                <a:cubicBezTo>
                  <a:pt x="21095" y="3812"/>
                  <a:pt x="21105" y="3753"/>
                  <a:pt x="21132" y="3700"/>
                </a:cubicBezTo>
                <a:cubicBezTo>
                  <a:pt x="21206" y="3595"/>
                  <a:pt x="21238" y="3489"/>
                  <a:pt x="21260" y="3404"/>
                </a:cubicBezTo>
                <a:cubicBezTo>
                  <a:pt x="21281" y="3298"/>
                  <a:pt x="21233" y="3192"/>
                  <a:pt x="21153" y="3152"/>
                </a:cubicBezTo>
                <a:cubicBezTo>
                  <a:pt x="20829" y="2994"/>
                  <a:pt x="20298" y="2646"/>
                  <a:pt x="19905" y="2080"/>
                </a:cubicBezTo>
                <a:cubicBezTo>
                  <a:pt x="19581" y="1605"/>
                  <a:pt x="18757" y="1566"/>
                  <a:pt x="18332" y="1586"/>
                </a:cubicBezTo>
                <a:cubicBezTo>
                  <a:pt x="18189" y="1592"/>
                  <a:pt x="18066" y="1453"/>
                  <a:pt x="18055" y="1275"/>
                </a:cubicBezTo>
                <a:cubicBezTo>
                  <a:pt x="18044" y="1103"/>
                  <a:pt x="17997" y="596"/>
                  <a:pt x="17949" y="155"/>
                </a:cubicBezTo>
                <a:cubicBezTo>
                  <a:pt x="17937" y="46"/>
                  <a:pt x="17856" y="-13"/>
                  <a:pt x="17781" y="2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3" name="Original Dataset"/>
          <p:cNvSpPr txBox="1"/>
          <p:nvPr/>
        </p:nvSpPr>
        <p:spPr>
          <a:xfrm>
            <a:off x="612058" y="3459409"/>
            <a:ext cx="12464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原始数据集</a:t>
            </a:r>
            <a:endParaRPr dirty="0"/>
          </a:p>
        </p:txBody>
      </p:sp>
      <p:sp>
        <p:nvSpPr>
          <p:cNvPr id="184" name="Augmented Dataset"/>
          <p:cNvSpPr txBox="1"/>
          <p:nvPr/>
        </p:nvSpPr>
        <p:spPr>
          <a:xfrm>
            <a:off x="3210005" y="3459409"/>
            <a:ext cx="12464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增广数据集</a:t>
            </a:r>
            <a:endParaRPr dirty="0"/>
          </a:p>
        </p:txBody>
      </p:sp>
      <p:sp>
        <p:nvSpPr>
          <p:cNvPr id="185" name="Model"/>
          <p:cNvSpPr txBox="1"/>
          <p:nvPr/>
        </p:nvSpPr>
        <p:spPr>
          <a:xfrm>
            <a:off x="7331155" y="3459409"/>
            <a:ext cx="553996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模型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Fli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反转</a:t>
            </a:r>
            <a:endParaRPr dirty="0"/>
          </a:p>
        </p:txBody>
      </p:sp>
      <p:sp>
        <p:nvSpPr>
          <p:cNvPr id="188" name="Left-right flip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左右反转</a:t>
            </a:r>
            <a:endParaRPr dirty="0"/>
          </a:p>
          <a:p>
            <a:endParaRPr lang="en-US" dirty="0"/>
          </a:p>
          <a:p>
            <a:endParaRPr dirty="0"/>
          </a:p>
          <a:p>
            <a:r>
              <a:rPr lang="ja-JP" altLang="en-US"/>
              <a:t>上下反转</a:t>
            </a:r>
            <a:endParaRPr dirty="0"/>
          </a:p>
          <a:p>
            <a:endParaRPr lang="en-US" dirty="0"/>
          </a:p>
          <a:p>
            <a:endParaRPr dirty="0"/>
          </a:p>
          <a:p>
            <a:r>
              <a:rPr lang="ja-JP" altLang="en-US"/>
              <a:t>不一定都有效</a:t>
            </a:r>
            <a:endParaRPr dirty="0"/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713" y="872094"/>
            <a:ext cx="1227122" cy="978455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Arrow"/>
          <p:cNvSpPr/>
          <p:nvPr/>
        </p:nvSpPr>
        <p:spPr>
          <a:xfrm>
            <a:off x="4943692" y="1170957"/>
            <a:ext cx="474701" cy="380729"/>
          </a:xfrm>
          <a:prstGeom prst="rightArrow">
            <a:avLst>
              <a:gd name="adj1" fmla="val 42276"/>
              <a:gd name="adj2" fmla="val 745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1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7999" y="872094"/>
            <a:ext cx="1264198" cy="9784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1018" y="2118543"/>
            <a:ext cx="1278161" cy="9784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9882" y="3496178"/>
            <a:ext cx="1250785" cy="8408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 flipH="1">
            <a:off x="5774706" y="3496178"/>
            <a:ext cx="1250785" cy="8408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713" y="2118543"/>
            <a:ext cx="1227123" cy="978455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Arrow"/>
          <p:cNvSpPr/>
          <p:nvPr/>
        </p:nvSpPr>
        <p:spPr>
          <a:xfrm>
            <a:off x="4943692" y="2381385"/>
            <a:ext cx="474701" cy="380729"/>
          </a:xfrm>
          <a:prstGeom prst="rightArrow">
            <a:avLst>
              <a:gd name="adj1" fmla="val 42276"/>
              <a:gd name="adj2" fmla="val 745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7" name="Arrow"/>
          <p:cNvSpPr/>
          <p:nvPr/>
        </p:nvSpPr>
        <p:spPr>
          <a:xfrm>
            <a:off x="4943692" y="3726258"/>
            <a:ext cx="474701" cy="380729"/>
          </a:xfrm>
          <a:prstGeom prst="rightArrow">
            <a:avLst>
              <a:gd name="adj1" fmla="val 42276"/>
              <a:gd name="adj2" fmla="val 745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ro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裁剪</a:t>
            </a:r>
            <a:endParaRPr dirty="0"/>
          </a:p>
        </p:txBody>
      </p:sp>
      <p:sp>
        <p:nvSpPr>
          <p:cNvPr id="200" name="Crop an area from the image and then resize it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8205304" cy="174719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从图像中裁剪一块区域，然后调整其大小</a:t>
            </a:r>
          </a:p>
          <a:p>
            <a:pPr lvl="1"/>
            <a:r>
              <a:rPr lang="ja-JP" altLang="en-US"/>
              <a:t>随机宽高比（例如</a:t>
            </a:r>
            <a:r>
              <a:rPr lang="zh-CN" altLang="en-US" dirty="0"/>
              <a:t> </a:t>
            </a:r>
            <a:r>
              <a:rPr lang="en-US" altLang="ja-JP" dirty="0"/>
              <a:t>[3/4,</a:t>
            </a:r>
            <a:r>
              <a:rPr lang="zh-CN" altLang="en-US" dirty="0"/>
              <a:t> </a:t>
            </a:r>
            <a:r>
              <a:rPr lang="en-US" altLang="ja-JP" dirty="0"/>
              <a:t>4/3]</a:t>
            </a:r>
            <a:r>
              <a:rPr lang="ja-JP" altLang="en-US"/>
              <a:t>）</a:t>
            </a:r>
          </a:p>
          <a:p>
            <a:pPr lvl="1"/>
            <a:r>
              <a:rPr lang="ja-JP" altLang="en-US"/>
              <a:t>随机区域大小（例如</a:t>
            </a:r>
            <a:r>
              <a:rPr lang="zh-CN" altLang="en-US" dirty="0"/>
              <a:t> </a:t>
            </a:r>
            <a:r>
              <a:rPr lang="en-US" altLang="ja-JP" dirty="0"/>
              <a:t>[8</a:t>
            </a:r>
            <a:r>
              <a:rPr lang="ja-JP" altLang="en-US"/>
              <a:t>％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ja-JP" dirty="0"/>
              <a:t>100</a:t>
            </a:r>
            <a:r>
              <a:rPr lang="ja-JP" altLang="en-US"/>
              <a:t>％</a:t>
            </a:r>
            <a:r>
              <a:rPr lang="en-US" altLang="ja-JP" dirty="0"/>
              <a:t>]</a:t>
            </a:r>
            <a:r>
              <a:rPr lang="ja-JP" altLang="en-US"/>
              <a:t>）</a:t>
            </a:r>
          </a:p>
          <a:p>
            <a:pPr lvl="1"/>
            <a:r>
              <a:rPr lang="ja-JP" altLang="en-US"/>
              <a:t>一个随机的位置</a:t>
            </a:r>
            <a:endParaRPr lang="en-US" dirty="0"/>
          </a:p>
        </p:txBody>
      </p:sp>
      <p:pic>
        <p:nvPicPr>
          <p:cNvPr id="20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948" y="3121570"/>
            <a:ext cx="1262407" cy="1006589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Arrow"/>
          <p:cNvSpPr/>
          <p:nvPr/>
        </p:nvSpPr>
        <p:spPr>
          <a:xfrm>
            <a:off x="2927261" y="3434500"/>
            <a:ext cx="474701" cy="380729"/>
          </a:xfrm>
          <a:prstGeom prst="rightArrow">
            <a:avLst>
              <a:gd name="adj1" fmla="val 42276"/>
              <a:gd name="adj2" fmla="val 745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2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868" y="3106875"/>
            <a:ext cx="1035979" cy="100659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9053" y="3106875"/>
            <a:ext cx="1035979" cy="10359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4237" y="3105182"/>
            <a:ext cx="1084555" cy="10393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olo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变色</a:t>
            </a:r>
            <a:endParaRPr dirty="0"/>
          </a:p>
        </p:txBody>
      </p:sp>
      <p:sp>
        <p:nvSpPr>
          <p:cNvPr id="208" name="Scale hue, saturation, and brightness (e.g. [0.5, 1.5])"/>
          <p:cNvSpPr txBox="1">
            <a:spLocks noGrp="1"/>
          </p:cNvSpPr>
          <p:nvPr>
            <p:ph type="body" sz="quarter" idx="1"/>
          </p:nvPr>
        </p:nvSpPr>
        <p:spPr>
          <a:xfrm>
            <a:off x="340592" y="1009331"/>
            <a:ext cx="8205304" cy="564986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调整色调，饱和度和亮度</a:t>
            </a:r>
            <a:r>
              <a:rPr lang="zh-CN" altLang="en-US" dirty="0"/>
              <a:t> （</a:t>
            </a:r>
            <a:r>
              <a:rPr lang="ja-JP" altLang="en-US"/>
              <a:t>例如</a:t>
            </a:r>
            <a:r>
              <a:rPr lang="zh-CN" altLang="en-US" dirty="0"/>
              <a:t> </a:t>
            </a:r>
            <a:r>
              <a:rPr dirty="0"/>
              <a:t>[0.5, 1.5]</a:t>
            </a:r>
            <a:r>
              <a:rPr lang="zh-CN" altLang="en-US" dirty="0"/>
              <a:t>）</a:t>
            </a:r>
            <a:endParaRPr dirty="0"/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958" y="1729902"/>
            <a:ext cx="1432028" cy="11477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709" y="1736252"/>
            <a:ext cx="1492352" cy="11350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900" y="3298002"/>
            <a:ext cx="1460744" cy="11477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3112" y="3298002"/>
            <a:ext cx="1496146" cy="11477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965" y="2584521"/>
            <a:ext cx="1262407" cy="1006590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Arrow"/>
          <p:cNvSpPr/>
          <p:nvPr/>
        </p:nvSpPr>
        <p:spPr>
          <a:xfrm>
            <a:off x="2266277" y="2897452"/>
            <a:ext cx="474702" cy="380729"/>
          </a:xfrm>
          <a:prstGeom prst="rightArrow">
            <a:avLst>
              <a:gd name="adj1" fmla="val 42276"/>
              <a:gd name="adj2" fmla="val 745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5" name="Brightness"/>
          <p:cNvSpPr txBox="1"/>
          <p:nvPr/>
        </p:nvSpPr>
        <p:spPr>
          <a:xfrm>
            <a:off x="3180327" y="2119100"/>
            <a:ext cx="553996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亮度</a:t>
            </a:r>
            <a:endParaRPr dirty="0"/>
          </a:p>
        </p:txBody>
      </p:sp>
      <p:sp>
        <p:nvSpPr>
          <p:cNvPr id="216" name="Hue"/>
          <p:cNvSpPr txBox="1"/>
          <p:nvPr/>
        </p:nvSpPr>
        <p:spPr>
          <a:xfrm>
            <a:off x="3180327" y="3696535"/>
            <a:ext cx="553996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色调</a:t>
            </a:r>
            <a:endParaRPr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DeckTemplate-AWS">
  <a:themeElements>
    <a:clrScheme name="DeckTemplate-AWS">
      <a:dk1>
        <a:srgbClr val="474746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ckTemplate-AWS">
  <a:themeElements>
    <a:clrScheme name="DeckTemplate-AW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649</Words>
  <Application>Microsoft Office PowerPoint</Application>
  <PresentationFormat>On-screen Show (16:9)</PresentationFormat>
  <Paragraphs>132</Paragraphs>
  <Slides>33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Helvetica Neue UltraLight</vt:lpstr>
      <vt:lpstr>Arial</vt:lpstr>
      <vt:lpstr>Cambria Math</vt:lpstr>
      <vt:lpstr>Helvetica</vt:lpstr>
      <vt:lpstr>DeckTemplate-AWS</vt:lpstr>
      <vt:lpstr>PowerPoint Presentation</vt:lpstr>
      <vt:lpstr>概要</vt:lpstr>
      <vt:lpstr>图像增广</vt:lpstr>
      <vt:lpstr>CES’19 真实故事</vt:lpstr>
      <vt:lpstr>数据增广 </vt:lpstr>
      <vt:lpstr>图像增广</vt:lpstr>
      <vt:lpstr>反转</vt:lpstr>
      <vt:lpstr>裁剪</vt:lpstr>
      <vt:lpstr>变色</vt:lpstr>
      <vt:lpstr>更多方法</vt:lpstr>
      <vt:lpstr>微调</vt:lpstr>
      <vt:lpstr>标记数据集非常昂贵</vt:lpstr>
      <vt:lpstr>网络架构</vt:lpstr>
      <vt:lpstr>微调</vt:lpstr>
      <vt:lpstr>微调中的权重初始化</vt:lpstr>
      <vt:lpstr>微调训练</vt:lpstr>
      <vt:lpstr>重用已有分类器的参数</vt:lpstr>
      <vt:lpstr>修复一些层</vt:lpstr>
      <vt:lpstr>样式迁移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神经元风格</vt:lpstr>
      <vt:lpstr>内容损失</vt:lpstr>
      <vt:lpstr>样式损失</vt:lpstr>
      <vt:lpstr>噪声损失</vt:lpstr>
      <vt:lpstr>总损失函数</vt:lpstr>
      <vt:lpstr>PowerPoint Presentation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SHUAI ZHANG</cp:lastModifiedBy>
  <cp:revision>51</cp:revision>
  <dcterms:modified xsi:type="dcterms:W3CDTF">2019-10-28T14:12:50Z</dcterms:modified>
</cp:coreProperties>
</file>